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4" r:id="rId2"/>
    <p:sldId id="266" r:id="rId3"/>
    <p:sldId id="267" r:id="rId4"/>
    <p:sldId id="275" r:id="rId5"/>
    <p:sldId id="265" r:id="rId6"/>
    <p:sldId id="293" r:id="rId7"/>
    <p:sldId id="270" r:id="rId8"/>
    <p:sldId id="294" r:id="rId9"/>
    <p:sldId id="272" r:id="rId10"/>
    <p:sldId id="263" r:id="rId11"/>
    <p:sldId id="282" r:id="rId12"/>
    <p:sldId id="285" r:id="rId13"/>
    <p:sldId id="286" r:id="rId14"/>
    <p:sldId id="287" r:id="rId15"/>
    <p:sldId id="289" r:id="rId16"/>
    <p:sldId id="296" r:id="rId17"/>
    <p:sldId id="299" r:id="rId18"/>
    <p:sldId id="297" r:id="rId19"/>
    <p:sldId id="298" r:id="rId20"/>
    <p:sldId id="303" r:id="rId21"/>
    <p:sldId id="304" r:id="rId22"/>
    <p:sldId id="305" r:id="rId23"/>
    <p:sldId id="309" r:id="rId24"/>
    <p:sldId id="310" r:id="rId25"/>
    <p:sldId id="307" r:id="rId26"/>
    <p:sldId id="288" r:id="rId27"/>
    <p:sldId id="295" r:id="rId28"/>
    <p:sldId id="290" r:id="rId29"/>
    <p:sldId id="292" r:id="rId30"/>
    <p:sldId id="306" r:id="rId31"/>
    <p:sldId id="312" r:id="rId32"/>
    <p:sldId id="313" r:id="rId33"/>
    <p:sldId id="314" r:id="rId34"/>
    <p:sldId id="262" r:id="rId35"/>
    <p:sldId id="315" r:id="rId36"/>
    <p:sldId id="26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AF319-2EA3-4BCA-A370-DFB77799B58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28B4C-7E46-4A5C-B0B0-3BB33CF042F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IN" dirty="0"/>
            <a:t>Super Resolution</a:t>
          </a:r>
          <a:endParaRPr lang="en-US" dirty="0"/>
        </a:p>
      </dgm:t>
    </dgm:pt>
    <dgm:pt modelId="{1C00FF32-1562-436D-9082-65F74D487DDA}" type="parTrans" cxnId="{23285E63-C14C-4BB4-91EF-3D963FE4BBB7}">
      <dgm:prSet/>
      <dgm:spPr/>
      <dgm:t>
        <a:bodyPr/>
        <a:lstStyle/>
        <a:p>
          <a:endParaRPr lang="en-US"/>
        </a:p>
      </dgm:t>
    </dgm:pt>
    <dgm:pt modelId="{6A908F1F-B995-4F53-8ACF-DFFE5CE5F56F}" type="sibTrans" cxnId="{23285E63-C14C-4BB4-91EF-3D963FE4BBB7}">
      <dgm:prSet/>
      <dgm:spPr/>
      <dgm:t>
        <a:bodyPr/>
        <a:lstStyle/>
        <a:p>
          <a:endParaRPr lang="en-US"/>
        </a:p>
      </dgm:t>
    </dgm:pt>
    <dgm:pt modelId="{F90A0B71-EB4C-46D8-8101-33842A04D507}">
      <dgm:prSet phldrT="[Text]" custT="1"/>
      <dgm:spPr/>
      <dgm:t>
        <a:bodyPr/>
        <a:lstStyle/>
        <a:p>
          <a:r>
            <a:rPr lang="en-US" sz="1200" dirty="0"/>
            <a:t>A Super-Resolution Algorithm Using Linear Regression Based on Image Self-Similarity </a:t>
          </a:r>
        </a:p>
        <a:p>
          <a:r>
            <a:rPr lang="en-US" sz="1200" dirty="0"/>
            <a:t>Shen-Chuan Tai et. al(2016)</a:t>
          </a:r>
        </a:p>
      </dgm:t>
    </dgm:pt>
    <dgm:pt modelId="{107ACD28-E100-4BAF-826B-E83C242EFDD8}" type="parTrans" cxnId="{8D079A26-B7A7-4334-9183-E3EE75D866C9}">
      <dgm:prSet/>
      <dgm:spPr/>
      <dgm:t>
        <a:bodyPr/>
        <a:lstStyle/>
        <a:p>
          <a:endParaRPr lang="en-US" dirty="0"/>
        </a:p>
      </dgm:t>
    </dgm:pt>
    <dgm:pt modelId="{BA7B9C64-FC23-4E1F-A9DE-EECC00234F13}" type="sibTrans" cxnId="{8D079A26-B7A7-4334-9183-E3EE75D866C9}">
      <dgm:prSet/>
      <dgm:spPr/>
      <dgm:t>
        <a:bodyPr/>
        <a:lstStyle/>
        <a:p>
          <a:endParaRPr lang="en-US"/>
        </a:p>
      </dgm:t>
    </dgm:pt>
    <dgm:pt modelId="{9EFDE4A0-67EA-4658-8F1F-A1B0BD913C0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IN" dirty="0"/>
            <a:t>Joint Super Resolution and Demosaicing</a:t>
          </a:r>
          <a:endParaRPr lang="en-US" dirty="0"/>
        </a:p>
      </dgm:t>
    </dgm:pt>
    <dgm:pt modelId="{11ECD3BF-0814-46A5-AD05-6B8DB077DCF3}" type="parTrans" cxnId="{F16D8262-3695-447B-BCEA-C264231683FC}">
      <dgm:prSet/>
      <dgm:spPr/>
      <dgm:t>
        <a:bodyPr/>
        <a:lstStyle/>
        <a:p>
          <a:endParaRPr lang="en-US"/>
        </a:p>
      </dgm:t>
    </dgm:pt>
    <dgm:pt modelId="{BA1583E3-2FC7-41C6-85D2-F61E93B94A0B}" type="sibTrans" cxnId="{F16D8262-3695-447B-BCEA-C264231683FC}">
      <dgm:prSet/>
      <dgm:spPr/>
      <dgm:t>
        <a:bodyPr/>
        <a:lstStyle/>
        <a:p>
          <a:endParaRPr lang="en-US"/>
        </a:p>
      </dgm:t>
    </dgm:pt>
    <dgm:pt modelId="{E5BB8A49-AD9B-4FF3-8137-9A07556726C4}">
      <dgm:prSet phldrT="[Text]" custT="1"/>
      <dgm:spPr/>
      <dgm:t>
        <a:bodyPr/>
        <a:lstStyle/>
        <a:p>
          <a:r>
            <a:rPr lang="en-US" sz="1200" dirty="0"/>
            <a:t>Multi-frame Demosaicing And Super Resolution Of Colour Images </a:t>
          </a:r>
        </a:p>
        <a:p>
          <a:r>
            <a:rPr lang="en-US" sz="1200" dirty="0"/>
            <a:t>Milanfar et.al(2006) </a:t>
          </a:r>
        </a:p>
      </dgm:t>
    </dgm:pt>
    <dgm:pt modelId="{CADB8B99-3CAE-4D11-B684-E4AC2284498C}" type="parTrans" cxnId="{C818514F-E438-4A93-A82C-91455734A7F8}">
      <dgm:prSet/>
      <dgm:spPr/>
      <dgm:t>
        <a:bodyPr/>
        <a:lstStyle/>
        <a:p>
          <a:endParaRPr lang="en-US" dirty="0"/>
        </a:p>
      </dgm:t>
    </dgm:pt>
    <dgm:pt modelId="{7CB9A37B-BCAA-496F-946F-F971FBD28415}" type="sibTrans" cxnId="{C818514F-E438-4A93-A82C-91455734A7F8}">
      <dgm:prSet/>
      <dgm:spPr/>
      <dgm:t>
        <a:bodyPr/>
        <a:lstStyle/>
        <a:p>
          <a:endParaRPr lang="en-US"/>
        </a:p>
      </dgm:t>
    </dgm:pt>
    <dgm:pt modelId="{4F35FF35-070F-49DF-A90A-3FA49A3FA68D}">
      <dgm:prSet phldrT="[Text]" custT="1"/>
      <dgm:spPr/>
      <dgm:t>
        <a:bodyPr/>
        <a:lstStyle/>
        <a:p>
          <a:r>
            <a:rPr lang="en-US" sz="1200" dirty="0"/>
            <a:t>Image Demosaicing by Non-local Similarity and Local Correlation</a:t>
          </a:r>
        </a:p>
        <a:p>
          <a:r>
            <a:rPr lang="en-US" sz="1200" dirty="0"/>
            <a:t>Wang </a:t>
          </a:r>
          <a:r>
            <a:rPr lang="en-US" sz="1200" dirty="0" err="1"/>
            <a:t>Guo</a:t>
          </a:r>
          <a:r>
            <a:rPr lang="en-US" sz="1200" dirty="0"/>
            <a:t>-gang et.al(2012)</a:t>
          </a:r>
        </a:p>
      </dgm:t>
    </dgm:pt>
    <dgm:pt modelId="{9CAD5EF1-1C5C-479F-A920-78456D2616EE}" type="parTrans" cxnId="{F491A340-784C-4254-B156-D063B172E9ED}">
      <dgm:prSet/>
      <dgm:spPr/>
      <dgm:t>
        <a:bodyPr/>
        <a:lstStyle/>
        <a:p>
          <a:endParaRPr lang="en-US" dirty="0"/>
        </a:p>
      </dgm:t>
    </dgm:pt>
    <dgm:pt modelId="{99AB6E23-593E-4208-80E1-DA455E94F9E0}" type="sibTrans" cxnId="{F491A340-784C-4254-B156-D063B172E9ED}">
      <dgm:prSet/>
      <dgm:spPr/>
      <dgm:t>
        <a:bodyPr/>
        <a:lstStyle/>
        <a:p>
          <a:endParaRPr lang="en-US"/>
        </a:p>
      </dgm:t>
    </dgm:pt>
    <dgm:pt modelId="{2032F6AB-F5C8-49A4-906E-55ADB1D49FF6}">
      <dgm:prSet custT="1"/>
      <dgm:spPr/>
      <dgm:t>
        <a:bodyPr/>
        <a:lstStyle/>
        <a:p>
          <a:r>
            <a:rPr lang="en-US" sz="1200" dirty="0"/>
            <a:t>Joint Multi-Frame Demosaicing And Super-Resolution With Artificial Neural Networks </a:t>
          </a:r>
        </a:p>
        <a:p>
          <a:r>
            <a:rPr lang="en-US" sz="1200" dirty="0"/>
            <a:t>Theodor Heinze et.al(2012)</a:t>
          </a:r>
        </a:p>
      </dgm:t>
    </dgm:pt>
    <dgm:pt modelId="{AD08B443-9B9A-44ED-B2E5-2A468E1E7C5B}" type="parTrans" cxnId="{8C2103A2-0CDB-4637-901D-2A16BEEA144E}">
      <dgm:prSet/>
      <dgm:spPr/>
      <dgm:t>
        <a:bodyPr/>
        <a:lstStyle/>
        <a:p>
          <a:endParaRPr lang="en-US" dirty="0"/>
        </a:p>
      </dgm:t>
    </dgm:pt>
    <dgm:pt modelId="{088F658C-378E-406B-8045-D8B3468FAE69}" type="sibTrans" cxnId="{8C2103A2-0CDB-4637-901D-2A16BEEA144E}">
      <dgm:prSet/>
      <dgm:spPr/>
      <dgm:t>
        <a:bodyPr/>
        <a:lstStyle/>
        <a:p>
          <a:endParaRPr lang="en-US"/>
        </a:p>
      </dgm:t>
    </dgm:pt>
    <dgm:pt modelId="{B531F1CF-DF75-473D-8EFC-6AE58A50D08C}">
      <dgm:prSet phldrT="[Text]" custT="1"/>
      <dgm:spPr/>
      <dgm:t>
        <a:bodyPr/>
        <a:lstStyle/>
        <a:p>
          <a:r>
            <a:rPr lang="en-US" sz="1200" dirty="0"/>
            <a:t>Example-based super-resolution via social images</a:t>
          </a:r>
        </a:p>
        <a:p>
          <a:r>
            <a:rPr lang="en-US" sz="1200" dirty="0"/>
            <a:t>Yi Tang et. al(2014)</a:t>
          </a:r>
        </a:p>
      </dgm:t>
    </dgm:pt>
    <dgm:pt modelId="{38D38CFC-E648-42D1-9112-825F11F4C069}" type="parTrans" cxnId="{25BE4C0E-E9AA-41D7-95E7-1E3B4E99A9FE}">
      <dgm:prSet/>
      <dgm:spPr/>
      <dgm:t>
        <a:bodyPr/>
        <a:lstStyle/>
        <a:p>
          <a:endParaRPr lang="en-US" dirty="0"/>
        </a:p>
      </dgm:t>
    </dgm:pt>
    <dgm:pt modelId="{4272F6B1-DE6D-4A43-A7C4-84DD837CD742}" type="sibTrans" cxnId="{25BE4C0E-E9AA-41D7-95E7-1E3B4E99A9FE}">
      <dgm:prSet/>
      <dgm:spPr/>
      <dgm:t>
        <a:bodyPr/>
        <a:lstStyle/>
        <a:p>
          <a:endParaRPr lang="en-US"/>
        </a:p>
      </dgm:t>
    </dgm:pt>
    <dgm:pt modelId="{05075CE5-AD40-4BCE-8EDC-681E2CFBBCF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IN" dirty="0"/>
            <a:t>Demosaicing</a:t>
          </a:r>
          <a:endParaRPr lang="en-US" dirty="0"/>
        </a:p>
      </dgm:t>
    </dgm:pt>
    <dgm:pt modelId="{0B8E85AD-2582-4B10-BD2E-A0EFD680B3AD}" type="parTrans" cxnId="{956DCEF5-D2AB-4288-9A85-32724B0677D4}">
      <dgm:prSet/>
      <dgm:spPr/>
      <dgm:t>
        <a:bodyPr/>
        <a:lstStyle/>
        <a:p>
          <a:endParaRPr lang="en-US"/>
        </a:p>
      </dgm:t>
    </dgm:pt>
    <dgm:pt modelId="{5564CDEE-9B72-415E-87E2-610343FC9C0F}" type="sibTrans" cxnId="{956DCEF5-D2AB-4288-9A85-32724B0677D4}">
      <dgm:prSet/>
      <dgm:spPr/>
      <dgm:t>
        <a:bodyPr/>
        <a:lstStyle/>
        <a:p>
          <a:endParaRPr lang="en-US"/>
        </a:p>
      </dgm:t>
    </dgm:pt>
    <dgm:pt modelId="{5CB7B0CB-2248-4298-A68F-32BE9DEAD56C}">
      <dgm:prSet phldrT="[Text]" custT="1"/>
      <dgm:spPr/>
      <dgm:t>
        <a:bodyPr/>
        <a:lstStyle/>
        <a:p>
          <a:r>
            <a:rPr lang="en-US" sz="1200" dirty="0"/>
            <a:t>Super-Resolution from a Single Image</a:t>
          </a:r>
        </a:p>
        <a:p>
          <a:r>
            <a:rPr lang="en-US" sz="1200" dirty="0"/>
            <a:t>Daniel Glasner et. al(2009)</a:t>
          </a:r>
        </a:p>
      </dgm:t>
    </dgm:pt>
    <dgm:pt modelId="{F71C6422-8E4D-451E-B594-017EAFF24166}" type="parTrans" cxnId="{F6E58CB4-08B6-4F3B-8278-2ABA45549B7E}">
      <dgm:prSet/>
      <dgm:spPr/>
      <dgm:t>
        <a:bodyPr/>
        <a:lstStyle/>
        <a:p>
          <a:endParaRPr lang="en-US" dirty="0"/>
        </a:p>
      </dgm:t>
    </dgm:pt>
    <dgm:pt modelId="{AACD2E57-0F9D-4FAD-877A-944D300FFF1E}" type="sibTrans" cxnId="{F6E58CB4-08B6-4F3B-8278-2ABA45549B7E}">
      <dgm:prSet/>
      <dgm:spPr/>
      <dgm:t>
        <a:bodyPr/>
        <a:lstStyle/>
        <a:p>
          <a:endParaRPr lang="en-US"/>
        </a:p>
      </dgm:t>
    </dgm:pt>
    <dgm:pt modelId="{8CD8F75A-E528-438B-9F4D-E41BAC158FA0}">
      <dgm:prSet phldrT="[Text]" custT="1"/>
      <dgm:spPr/>
      <dgm:t>
        <a:bodyPr/>
        <a:lstStyle/>
        <a:p>
          <a:r>
            <a:rPr lang="en-US" sz="1200" dirty="0"/>
            <a:t>Bayer Demosaicing With Polynomial Interpolation </a:t>
          </a:r>
        </a:p>
        <a:p>
          <a:r>
            <a:rPr lang="en-US" sz="1200" dirty="0"/>
            <a:t>Jiaji Wu et.al (2016)</a:t>
          </a:r>
        </a:p>
      </dgm:t>
    </dgm:pt>
    <dgm:pt modelId="{B8F1DF3F-E13F-4167-9CEA-EB2646203AD2}" type="parTrans" cxnId="{724E465B-EFDB-4516-BCE1-58AAA9A8B80D}">
      <dgm:prSet/>
      <dgm:spPr/>
      <dgm:t>
        <a:bodyPr/>
        <a:lstStyle/>
        <a:p>
          <a:endParaRPr lang="en-US" dirty="0"/>
        </a:p>
      </dgm:t>
    </dgm:pt>
    <dgm:pt modelId="{1A301285-C331-4E74-94B1-DE022B84BEF9}" type="sibTrans" cxnId="{724E465B-EFDB-4516-BCE1-58AAA9A8B80D}">
      <dgm:prSet/>
      <dgm:spPr/>
      <dgm:t>
        <a:bodyPr/>
        <a:lstStyle/>
        <a:p>
          <a:endParaRPr lang="en-US"/>
        </a:p>
      </dgm:t>
    </dgm:pt>
    <dgm:pt modelId="{9387F241-2AB3-410B-B360-0BD445697F5A}">
      <dgm:prSet phldrT="[Text]" custT="1"/>
      <dgm:spPr/>
      <dgm:t>
        <a:bodyPr/>
        <a:lstStyle/>
        <a:p>
          <a:r>
            <a:rPr lang="en-US" sz="1200" dirty="0"/>
            <a:t>An Demosaicing Algorithm Based on Edges</a:t>
          </a:r>
        </a:p>
        <a:p>
          <a:r>
            <a:rPr lang="en-IN" sz="1200" dirty="0" err="1"/>
            <a:t>Tian</a:t>
          </a:r>
          <a:r>
            <a:rPr lang="en-IN" sz="1200" dirty="0"/>
            <a:t> et.al (2015</a:t>
          </a:r>
          <a:endParaRPr lang="en-US" sz="1200" dirty="0"/>
        </a:p>
      </dgm:t>
    </dgm:pt>
    <dgm:pt modelId="{B1E667C0-CBBC-4CE6-BD2B-EB31F0CBBA46}" type="sibTrans" cxnId="{60CED0AB-8C28-4F76-8082-4334BC362B83}">
      <dgm:prSet/>
      <dgm:spPr/>
      <dgm:t>
        <a:bodyPr/>
        <a:lstStyle/>
        <a:p>
          <a:endParaRPr lang="en-US"/>
        </a:p>
      </dgm:t>
    </dgm:pt>
    <dgm:pt modelId="{D8DA676D-9363-4DBF-8964-F7EEE57E4874}" type="parTrans" cxnId="{60CED0AB-8C28-4F76-8082-4334BC362B83}">
      <dgm:prSet/>
      <dgm:spPr/>
      <dgm:t>
        <a:bodyPr/>
        <a:lstStyle/>
        <a:p>
          <a:endParaRPr lang="en-US"/>
        </a:p>
      </dgm:t>
    </dgm:pt>
    <dgm:pt modelId="{9C0D8228-B565-41B1-925A-2B6656509D67}" type="pres">
      <dgm:prSet presAssocID="{B4DAF319-2EA3-4BCA-A370-DFB77799B5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289154-1AD0-47DB-82F6-1F27AC541218}" type="pres">
      <dgm:prSet presAssocID="{46D28B4C-7E46-4A5C-B0B0-3BB33CF042FB}" presName="root" presStyleCnt="0"/>
      <dgm:spPr/>
    </dgm:pt>
    <dgm:pt modelId="{4B0E5CDA-733B-4C8C-B31F-59C31493935D}" type="pres">
      <dgm:prSet presAssocID="{46D28B4C-7E46-4A5C-B0B0-3BB33CF042FB}" presName="rootComposite" presStyleCnt="0"/>
      <dgm:spPr/>
    </dgm:pt>
    <dgm:pt modelId="{D0C7E94F-44EC-4296-9533-EB214A7EEE6B}" type="pres">
      <dgm:prSet presAssocID="{46D28B4C-7E46-4A5C-B0B0-3BB33CF042FB}" presName="rootText" presStyleLbl="node1" presStyleIdx="0" presStyleCnt="3" custScaleX="97403" custScaleY="77419"/>
      <dgm:spPr/>
    </dgm:pt>
    <dgm:pt modelId="{3A351DA4-E5DF-47A5-9698-F86CE8A3A04F}" type="pres">
      <dgm:prSet presAssocID="{46D28B4C-7E46-4A5C-B0B0-3BB33CF042FB}" presName="rootConnector" presStyleLbl="node1" presStyleIdx="0" presStyleCnt="3"/>
      <dgm:spPr/>
    </dgm:pt>
    <dgm:pt modelId="{0E0E73D1-A9FD-445E-821F-D15402B6890A}" type="pres">
      <dgm:prSet presAssocID="{46D28B4C-7E46-4A5C-B0B0-3BB33CF042FB}" presName="childShape" presStyleCnt="0"/>
      <dgm:spPr/>
    </dgm:pt>
    <dgm:pt modelId="{8E4BD801-9AA3-43CA-A124-3AB3C7905540}" type="pres">
      <dgm:prSet presAssocID="{107ACD28-E100-4BAF-826B-E83C242EFDD8}" presName="Name13" presStyleLbl="parChTrans1D2" presStyleIdx="0" presStyleCnt="8"/>
      <dgm:spPr/>
    </dgm:pt>
    <dgm:pt modelId="{56C47AAE-C30B-4650-9690-B80488EA908C}" type="pres">
      <dgm:prSet presAssocID="{F90A0B71-EB4C-46D8-8101-33842A04D507}" presName="childText" presStyleLbl="bgAcc1" presStyleIdx="0" presStyleCnt="8" custScaleX="180028" custScaleY="93559">
        <dgm:presLayoutVars>
          <dgm:bulletEnabled val="1"/>
        </dgm:presLayoutVars>
      </dgm:prSet>
      <dgm:spPr/>
    </dgm:pt>
    <dgm:pt modelId="{7012A695-FD50-432F-8D96-1C4AD9E2CC9F}" type="pres">
      <dgm:prSet presAssocID="{38D38CFC-E648-42D1-9112-825F11F4C069}" presName="Name13" presStyleLbl="parChTrans1D2" presStyleIdx="1" presStyleCnt="8"/>
      <dgm:spPr/>
    </dgm:pt>
    <dgm:pt modelId="{A7EDC7C2-4BE2-4019-9F5C-D42B444EE6D8}" type="pres">
      <dgm:prSet presAssocID="{B531F1CF-DF75-473D-8EFC-6AE58A50D08C}" presName="childText" presStyleLbl="bgAcc1" presStyleIdx="1" presStyleCnt="8" custScaleX="178217" custScaleY="116367">
        <dgm:presLayoutVars>
          <dgm:bulletEnabled val="1"/>
        </dgm:presLayoutVars>
      </dgm:prSet>
      <dgm:spPr/>
    </dgm:pt>
    <dgm:pt modelId="{0D739C8D-BFE1-480A-8498-6CFE2E2A9A67}" type="pres">
      <dgm:prSet presAssocID="{F71C6422-8E4D-451E-B594-017EAFF24166}" presName="Name13" presStyleLbl="parChTrans1D2" presStyleIdx="2" presStyleCnt="8"/>
      <dgm:spPr/>
    </dgm:pt>
    <dgm:pt modelId="{1EF1484E-AFA3-4C76-8AA9-ECB707957462}" type="pres">
      <dgm:prSet presAssocID="{5CB7B0CB-2248-4298-A68F-32BE9DEAD56C}" presName="childText" presStyleLbl="bgAcc1" presStyleIdx="2" presStyleCnt="8" custScaleX="180433" custScaleY="98730">
        <dgm:presLayoutVars>
          <dgm:bulletEnabled val="1"/>
        </dgm:presLayoutVars>
      </dgm:prSet>
      <dgm:spPr/>
    </dgm:pt>
    <dgm:pt modelId="{EBBA6B09-642F-4EB2-839B-565FFEEE0F45}" type="pres">
      <dgm:prSet presAssocID="{05075CE5-AD40-4BCE-8EDC-681E2CFBBCFA}" presName="root" presStyleCnt="0"/>
      <dgm:spPr/>
    </dgm:pt>
    <dgm:pt modelId="{564CEB4B-71A2-469C-9088-678C0F446FB3}" type="pres">
      <dgm:prSet presAssocID="{05075CE5-AD40-4BCE-8EDC-681E2CFBBCFA}" presName="rootComposite" presStyleCnt="0"/>
      <dgm:spPr/>
    </dgm:pt>
    <dgm:pt modelId="{D70D2C6C-604E-41A8-AAD4-3AA7C78A69BD}" type="pres">
      <dgm:prSet presAssocID="{05075CE5-AD40-4BCE-8EDC-681E2CFBBCFA}" presName="rootText" presStyleLbl="node1" presStyleIdx="1" presStyleCnt="3" custScaleY="76879" custLinFactNeighborY="-15814"/>
      <dgm:spPr/>
    </dgm:pt>
    <dgm:pt modelId="{2AF57F0F-BF77-4564-8C6E-9C18C5230E70}" type="pres">
      <dgm:prSet presAssocID="{05075CE5-AD40-4BCE-8EDC-681E2CFBBCFA}" presName="rootConnector" presStyleLbl="node1" presStyleIdx="1" presStyleCnt="3"/>
      <dgm:spPr/>
    </dgm:pt>
    <dgm:pt modelId="{73CB7CE1-5C39-49CA-B9CD-6B0E585DB43B}" type="pres">
      <dgm:prSet presAssocID="{05075CE5-AD40-4BCE-8EDC-681E2CFBBCFA}" presName="childShape" presStyleCnt="0"/>
      <dgm:spPr/>
    </dgm:pt>
    <dgm:pt modelId="{4804CD59-32E7-43D8-964A-2D1534D3B73C}" type="pres">
      <dgm:prSet presAssocID="{B8F1DF3F-E13F-4167-9CEA-EB2646203AD2}" presName="Name13" presStyleLbl="parChTrans1D2" presStyleIdx="3" presStyleCnt="8"/>
      <dgm:spPr/>
    </dgm:pt>
    <dgm:pt modelId="{22AFF0EF-F35F-4E53-B481-89C305F59132}" type="pres">
      <dgm:prSet presAssocID="{8CD8F75A-E528-438B-9F4D-E41BAC158FA0}" presName="childText" presStyleLbl="bgAcc1" presStyleIdx="3" presStyleCnt="8" custScaleX="160901">
        <dgm:presLayoutVars>
          <dgm:bulletEnabled val="1"/>
        </dgm:presLayoutVars>
      </dgm:prSet>
      <dgm:spPr/>
    </dgm:pt>
    <dgm:pt modelId="{8CE9F6AB-70A8-432D-9188-CFB96973C1C5}" type="pres">
      <dgm:prSet presAssocID="{D8DA676D-9363-4DBF-8964-F7EEE57E4874}" presName="Name13" presStyleLbl="parChTrans1D2" presStyleIdx="4" presStyleCnt="8"/>
      <dgm:spPr/>
    </dgm:pt>
    <dgm:pt modelId="{F93F3D7B-9812-42BD-9A9D-E4E29346985C}" type="pres">
      <dgm:prSet presAssocID="{9387F241-2AB3-410B-B360-0BD445697F5A}" presName="childText" presStyleLbl="bgAcc1" presStyleIdx="4" presStyleCnt="8" custScaleX="162356">
        <dgm:presLayoutVars>
          <dgm:bulletEnabled val="1"/>
        </dgm:presLayoutVars>
      </dgm:prSet>
      <dgm:spPr/>
    </dgm:pt>
    <dgm:pt modelId="{9F54FF77-321B-48CC-8E3C-D2101874C864}" type="pres">
      <dgm:prSet presAssocID="{9CAD5EF1-1C5C-479F-A920-78456D2616EE}" presName="Name13" presStyleLbl="parChTrans1D2" presStyleIdx="5" presStyleCnt="8"/>
      <dgm:spPr/>
    </dgm:pt>
    <dgm:pt modelId="{BFBC0124-EEBB-403E-9DB6-247A7E5E0D1A}" type="pres">
      <dgm:prSet presAssocID="{4F35FF35-070F-49DF-A90A-3FA49A3FA68D}" presName="childText" presStyleLbl="bgAcc1" presStyleIdx="5" presStyleCnt="8" custScaleX="164990" custLinFactNeighborX="-826" custLinFactNeighborY="-8940">
        <dgm:presLayoutVars>
          <dgm:bulletEnabled val="1"/>
        </dgm:presLayoutVars>
      </dgm:prSet>
      <dgm:spPr/>
    </dgm:pt>
    <dgm:pt modelId="{5E940EC6-171C-4660-990B-CB16759F7DEC}" type="pres">
      <dgm:prSet presAssocID="{9EFDE4A0-67EA-4658-8F1F-A1B0BD913C06}" presName="root" presStyleCnt="0"/>
      <dgm:spPr/>
    </dgm:pt>
    <dgm:pt modelId="{547B9162-E97C-4F9E-B2D2-07207DEB1A84}" type="pres">
      <dgm:prSet presAssocID="{9EFDE4A0-67EA-4658-8F1F-A1B0BD913C06}" presName="rootComposite" presStyleCnt="0"/>
      <dgm:spPr/>
    </dgm:pt>
    <dgm:pt modelId="{7F0C523A-D239-4E48-B671-8C2BF0853B96}" type="pres">
      <dgm:prSet presAssocID="{9EFDE4A0-67EA-4658-8F1F-A1B0BD913C06}" presName="rootText" presStyleLbl="node1" presStyleIdx="2" presStyleCnt="3" custScaleX="152719" custScaleY="74393"/>
      <dgm:spPr/>
    </dgm:pt>
    <dgm:pt modelId="{6D6E46CC-F885-4E07-BD40-1D289A26AAB8}" type="pres">
      <dgm:prSet presAssocID="{9EFDE4A0-67EA-4658-8F1F-A1B0BD913C06}" presName="rootConnector" presStyleLbl="node1" presStyleIdx="2" presStyleCnt="3"/>
      <dgm:spPr/>
    </dgm:pt>
    <dgm:pt modelId="{3A08BBFD-DC9D-4AF4-A906-E8CE4C211EF0}" type="pres">
      <dgm:prSet presAssocID="{9EFDE4A0-67EA-4658-8F1F-A1B0BD913C06}" presName="childShape" presStyleCnt="0"/>
      <dgm:spPr/>
    </dgm:pt>
    <dgm:pt modelId="{142D2008-6578-4EEF-9278-3D3AE1A21686}" type="pres">
      <dgm:prSet presAssocID="{AD08B443-9B9A-44ED-B2E5-2A468E1E7C5B}" presName="Name13" presStyleLbl="parChTrans1D2" presStyleIdx="6" presStyleCnt="8"/>
      <dgm:spPr/>
    </dgm:pt>
    <dgm:pt modelId="{CCCBC043-ECB9-4050-BEBE-7D24BDEFBA62}" type="pres">
      <dgm:prSet presAssocID="{2032F6AB-F5C8-49A4-906E-55ADB1D49FF6}" presName="childText" presStyleLbl="bgAcc1" presStyleIdx="6" presStyleCnt="8" custScaleX="176905">
        <dgm:presLayoutVars>
          <dgm:bulletEnabled val="1"/>
        </dgm:presLayoutVars>
      </dgm:prSet>
      <dgm:spPr/>
    </dgm:pt>
    <dgm:pt modelId="{ABDE3BD2-B55C-4190-B6E9-F2DCAF6C7C35}" type="pres">
      <dgm:prSet presAssocID="{CADB8B99-3CAE-4D11-B684-E4AC2284498C}" presName="Name13" presStyleLbl="parChTrans1D2" presStyleIdx="7" presStyleCnt="8"/>
      <dgm:spPr/>
    </dgm:pt>
    <dgm:pt modelId="{22255A23-965D-44E8-A898-E0B5195890F9}" type="pres">
      <dgm:prSet presAssocID="{E5BB8A49-AD9B-4FF3-8137-9A07556726C4}" presName="childText" presStyleLbl="bgAcc1" presStyleIdx="7" presStyleCnt="8" custScaleX="172300">
        <dgm:presLayoutVars>
          <dgm:bulletEnabled val="1"/>
        </dgm:presLayoutVars>
      </dgm:prSet>
      <dgm:spPr/>
    </dgm:pt>
  </dgm:ptLst>
  <dgm:cxnLst>
    <dgm:cxn modelId="{25BE4C0E-E9AA-41D7-95E7-1E3B4E99A9FE}" srcId="{46D28B4C-7E46-4A5C-B0B0-3BB33CF042FB}" destId="{B531F1CF-DF75-473D-8EFC-6AE58A50D08C}" srcOrd="1" destOrd="0" parTransId="{38D38CFC-E648-42D1-9112-825F11F4C069}" sibTransId="{4272F6B1-DE6D-4A43-A7C4-84DD837CD742}"/>
    <dgm:cxn modelId="{FF997311-88A4-4F9C-96E9-860E6E1C5A2D}" type="presOf" srcId="{5CB7B0CB-2248-4298-A68F-32BE9DEAD56C}" destId="{1EF1484E-AFA3-4C76-8AA9-ECB707957462}" srcOrd="0" destOrd="0" presId="urn:microsoft.com/office/officeart/2005/8/layout/hierarchy3"/>
    <dgm:cxn modelId="{4C7CF21B-9102-4A71-87C2-052A9F4D3ECC}" type="presOf" srcId="{CADB8B99-3CAE-4D11-B684-E4AC2284498C}" destId="{ABDE3BD2-B55C-4190-B6E9-F2DCAF6C7C35}" srcOrd="0" destOrd="0" presId="urn:microsoft.com/office/officeart/2005/8/layout/hierarchy3"/>
    <dgm:cxn modelId="{0717DB21-9F72-4880-AC71-EB49E9E264E7}" type="presOf" srcId="{B4DAF319-2EA3-4BCA-A370-DFB77799B58F}" destId="{9C0D8228-B565-41B1-925A-2B6656509D67}" srcOrd="0" destOrd="0" presId="urn:microsoft.com/office/officeart/2005/8/layout/hierarchy3"/>
    <dgm:cxn modelId="{84431624-0787-446B-968D-E927FEC7D46C}" type="presOf" srcId="{38D38CFC-E648-42D1-9112-825F11F4C069}" destId="{7012A695-FD50-432F-8D96-1C4AD9E2CC9F}" srcOrd="0" destOrd="0" presId="urn:microsoft.com/office/officeart/2005/8/layout/hierarchy3"/>
    <dgm:cxn modelId="{D0E79525-5FC1-4E3E-B07E-38D11F4FAF24}" type="presOf" srcId="{F71C6422-8E4D-451E-B594-017EAFF24166}" destId="{0D739C8D-BFE1-480A-8498-6CFE2E2A9A67}" srcOrd="0" destOrd="0" presId="urn:microsoft.com/office/officeart/2005/8/layout/hierarchy3"/>
    <dgm:cxn modelId="{8D079A26-B7A7-4334-9183-E3EE75D866C9}" srcId="{46D28B4C-7E46-4A5C-B0B0-3BB33CF042FB}" destId="{F90A0B71-EB4C-46D8-8101-33842A04D507}" srcOrd="0" destOrd="0" parTransId="{107ACD28-E100-4BAF-826B-E83C242EFDD8}" sibTransId="{BA7B9C64-FC23-4E1F-A9DE-EECC00234F13}"/>
    <dgm:cxn modelId="{47D9DD2C-3E6E-4135-A5FF-D8ABA5B2DFB6}" type="presOf" srcId="{D8DA676D-9363-4DBF-8964-F7EEE57E4874}" destId="{8CE9F6AB-70A8-432D-9188-CFB96973C1C5}" srcOrd="0" destOrd="0" presId="urn:microsoft.com/office/officeart/2005/8/layout/hierarchy3"/>
    <dgm:cxn modelId="{F491A340-784C-4254-B156-D063B172E9ED}" srcId="{05075CE5-AD40-4BCE-8EDC-681E2CFBBCFA}" destId="{4F35FF35-070F-49DF-A90A-3FA49A3FA68D}" srcOrd="2" destOrd="0" parTransId="{9CAD5EF1-1C5C-479F-A920-78456D2616EE}" sibTransId="{99AB6E23-593E-4208-80E1-DA455E94F9E0}"/>
    <dgm:cxn modelId="{724E465B-EFDB-4516-BCE1-58AAA9A8B80D}" srcId="{05075CE5-AD40-4BCE-8EDC-681E2CFBBCFA}" destId="{8CD8F75A-E528-438B-9F4D-E41BAC158FA0}" srcOrd="0" destOrd="0" parTransId="{B8F1DF3F-E13F-4167-9CEA-EB2646203AD2}" sibTransId="{1A301285-C331-4E74-94B1-DE022B84BEF9}"/>
    <dgm:cxn modelId="{41A2565B-1330-4960-B656-C3C81CD74272}" type="presOf" srcId="{46D28B4C-7E46-4A5C-B0B0-3BB33CF042FB}" destId="{3A351DA4-E5DF-47A5-9698-F86CE8A3A04F}" srcOrd="1" destOrd="0" presId="urn:microsoft.com/office/officeart/2005/8/layout/hierarchy3"/>
    <dgm:cxn modelId="{ABBE885C-443C-4D57-8FCB-3601791F7F5A}" type="presOf" srcId="{9EFDE4A0-67EA-4658-8F1F-A1B0BD913C06}" destId="{6D6E46CC-F885-4E07-BD40-1D289A26AAB8}" srcOrd="1" destOrd="0" presId="urn:microsoft.com/office/officeart/2005/8/layout/hierarchy3"/>
    <dgm:cxn modelId="{5C343761-C2CB-48E6-BFAD-7AE28EE8D0E7}" type="presOf" srcId="{B531F1CF-DF75-473D-8EFC-6AE58A50D08C}" destId="{A7EDC7C2-4BE2-4019-9F5C-D42B444EE6D8}" srcOrd="0" destOrd="0" presId="urn:microsoft.com/office/officeart/2005/8/layout/hierarchy3"/>
    <dgm:cxn modelId="{58ADED61-9AEE-47DE-85AE-D937EB0B534E}" type="presOf" srcId="{F90A0B71-EB4C-46D8-8101-33842A04D507}" destId="{56C47AAE-C30B-4650-9690-B80488EA908C}" srcOrd="0" destOrd="0" presId="urn:microsoft.com/office/officeart/2005/8/layout/hierarchy3"/>
    <dgm:cxn modelId="{F16D8262-3695-447B-BCEA-C264231683FC}" srcId="{B4DAF319-2EA3-4BCA-A370-DFB77799B58F}" destId="{9EFDE4A0-67EA-4658-8F1F-A1B0BD913C06}" srcOrd="2" destOrd="0" parTransId="{11ECD3BF-0814-46A5-AD05-6B8DB077DCF3}" sibTransId="{BA1583E3-2FC7-41C6-85D2-F61E93B94A0B}"/>
    <dgm:cxn modelId="{23285E63-C14C-4BB4-91EF-3D963FE4BBB7}" srcId="{B4DAF319-2EA3-4BCA-A370-DFB77799B58F}" destId="{46D28B4C-7E46-4A5C-B0B0-3BB33CF042FB}" srcOrd="0" destOrd="0" parTransId="{1C00FF32-1562-436D-9082-65F74D487DDA}" sibTransId="{6A908F1F-B995-4F53-8ACF-DFFE5CE5F56F}"/>
    <dgm:cxn modelId="{53B47263-BA00-4EB2-A9B8-74AA76C8CDB8}" type="presOf" srcId="{9EFDE4A0-67EA-4658-8F1F-A1B0BD913C06}" destId="{7F0C523A-D239-4E48-B671-8C2BF0853B96}" srcOrd="0" destOrd="0" presId="urn:microsoft.com/office/officeart/2005/8/layout/hierarchy3"/>
    <dgm:cxn modelId="{C818514F-E438-4A93-A82C-91455734A7F8}" srcId="{9EFDE4A0-67EA-4658-8F1F-A1B0BD913C06}" destId="{E5BB8A49-AD9B-4FF3-8137-9A07556726C4}" srcOrd="1" destOrd="0" parTransId="{CADB8B99-3CAE-4D11-B684-E4AC2284498C}" sibTransId="{7CB9A37B-BCAA-496F-946F-F971FBD28415}"/>
    <dgm:cxn modelId="{FDDB7277-E8D0-4CE1-8F09-23CB85A3FC74}" type="presOf" srcId="{2032F6AB-F5C8-49A4-906E-55ADB1D49FF6}" destId="{CCCBC043-ECB9-4050-BEBE-7D24BDEFBA62}" srcOrd="0" destOrd="0" presId="urn:microsoft.com/office/officeart/2005/8/layout/hierarchy3"/>
    <dgm:cxn modelId="{0E4C3159-B678-4069-B081-7591A2C49B0A}" type="presOf" srcId="{9387F241-2AB3-410B-B360-0BD445697F5A}" destId="{F93F3D7B-9812-42BD-9A9D-E4E29346985C}" srcOrd="0" destOrd="0" presId="urn:microsoft.com/office/officeart/2005/8/layout/hierarchy3"/>
    <dgm:cxn modelId="{C599E67A-2C00-40DA-AAFE-4139D1B208DD}" type="presOf" srcId="{AD08B443-9B9A-44ED-B2E5-2A468E1E7C5B}" destId="{142D2008-6578-4EEF-9278-3D3AE1A21686}" srcOrd="0" destOrd="0" presId="urn:microsoft.com/office/officeart/2005/8/layout/hierarchy3"/>
    <dgm:cxn modelId="{880A3F84-774F-4C23-8F74-99B3DE792C74}" type="presOf" srcId="{E5BB8A49-AD9B-4FF3-8137-9A07556726C4}" destId="{22255A23-965D-44E8-A898-E0B5195890F9}" srcOrd="0" destOrd="0" presId="urn:microsoft.com/office/officeart/2005/8/layout/hierarchy3"/>
    <dgm:cxn modelId="{8C2103A2-0CDB-4637-901D-2A16BEEA144E}" srcId="{9EFDE4A0-67EA-4658-8F1F-A1B0BD913C06}" destId="{2032F6AB-F5C8-49A4-906E-55ADB1D49FF6}" srcOrd="0" destOrd="0" parTransId="{AD08B443-9B9A-44ED-B2E5-2A468E1E7C5B}" sibTransId="{088F658C-378E-406B-8045-D8B3468FAE69}"/>
    <dgm:cxn modelId="{380323A7-CCF9-45F0-B8BA-78F6CB3C8774}" type="presOf" srcId="{05075CE5-AD40-4BCE-8EDC-681E2CFBBCFA}" destId="{2AF57F0F-BF77-4564-8C6E-9C18C5230E70}" srcOrd="1" destOrd="0" presId="urn:microsoft.com/office/officeart/2005/8/layout/hierarchy3"/>
    <dgm:cxn modelId="{DD9D3CA9-731F-4694-8AFA-E2628946DDAB}" type="presOf" srcId="{9CAD5EF1-1C5C-479F-A920-78456D2616EE}" destId="{9F54FF77-321B-48CC-8E3C-D2101874C864}" srcOrd="0" destOrd="0" presId="urn:microsoft.com/office/officeart/2005/8/layout/hierarchy3"/>
    <dgm:cxn modelId="{60CED0AB-8C28-4F76-8082-4334BC362B83}" srcId="{05075CE5-AD40-4BCE-8EDC-681E2CFBBCFA}" destId="{9387F241-2AB3-410B-B360-0BD445697F5A}" srcOrd="1" destOrd="0" parTransId="{D8DA676D-9363-4DBF-8964-F7EEE57E4874}" sibTransId="{B1E667C0-CBBC-4CE6-BD2B-EB31F0CBBA46}"/>
    <dgm:cxn modelId="{F6E58CB4-08B6-4F3B-8278-2ABA45549B7E}" srcId="{46D28B4C-7E46-4A5C-B0B0-3BB33CF042FB}" destId="{5CB7B0CB-2248-4298-A68F-32BE9DEAD56C}" srcOrd="2" destOrd="0" parTransId="{F71C6422-8E4D-451E-B594-017EAFF24166}" sibTransId="{AACD2E57-0F9D-4FAD-877A-944D300FFF1E}"/>
    <dgm:cxn modelId="{AE145ACA-DAEF-43A3-82C6-185954D2E2E9}" type="presOf" srcId="{4F35FF35-070F-49DF-A90A-3FA49A3FA68D}" destId="{BFBC0124-EEBB-403E-9DB6-247A7E5E0D1A}" srcOrd="0" destOrd="0" presId="urn:microsoft.com/office/officeart/2005/8/layout/hierarchy3"/>
    <dgm:cxn modelId="{476B78D5-FE32-4C67-B652-4876E14A27D8}" type="presOf" srcId="{05075CE5-AD40-4BCE-8EDC-681E2CFBBCFA}" destId="{D70D2C6C-604E-41A8-AAD4-3AA7C78A69BD}" srcOrd="0" destOrd="0" presId="urn:microsoft.com/office/officeart/2005/8/layout/hierarchy3"/>
    <dgm:cxn modelId="{D95205DF-5649-4A2B-8393-39E68C186D22}" type="presOf" srcId="{46D28B4C-7E46-4A5C-B0B0-3BB33CF042FB}" destId="{D0C7E94F-44EC-4296-9533-EB214A7EEE6B}" srcOrd="0" destOrd="0" presId="urn:microsoft.com/office/officeart/2005/8/layout/hierarchy3"/>
    <dgm:cxn modelId="{8170C0E0-4D54-4E15-81FE-D6D9F0E0F683}" type="presOf" srcId="{107ACD28-E100-4BAF-826B-E83C242EFDD8}" destId="{8E4BD801-9AA3-43CA-A124-3AB3C7905540}" srcOrd="0" destOrd="0" presId="urn:microsoft.com/office/officeart/2005/8/layout/hierarchy3"/>
    <dgm:cxn modelId="{CCE2C8EE-75D1-40AF-BC12-AC6CB8FE8200}" type="presOf" srcId="{B8F1DF3F-E13F-4167-9CEA-EB2646203AD2}" destId="{4804CD59-32E7-43D8-964A-2D1534D3B73C}" srcOrd="0" destOrd="0" presId="urn:microsoft.com/office/officeart/2005/8/layout/hierarchy3"/>
    <dgm:cxn modelId="{CD0899F4-96A2-4767-AFDB-18257AADE170}" type="presOf" srcId="{8CD8F75A-E528-438B-9F4D-E41BAC158FA0}" destId="{22AFF0EF-F35F-4E53-B481-89C305F59132}" srcOrd="0" destOrd="0" presId="urn:microsoft.com/office/officeart/2005/8/layout/hierarchy3"/>
    <dgm:cxn modelId="{956DCEF5-D2AB-4288-9A85-32724B0677D4}" srcId="{B4DAF319-2EA3-4BCA-A370-DFB77799B58F}" destId="{05075CE5-AD40-4BCE-8EDC-681E2CFBBCFA}" srcOrd="1" destOrd="0" parTransId="{0B8E85AD-2582-4B10-BD2E-A0EFD680B3AD}" sibTransId="{5564CDEE-9B72-415E-87E2-610343FC9C0F}"/>
    <dgm:cxn modelId="{578DDD37-3F34-4ED7-BB8D-B9007320FCED}" type="presParOf" srcId="{9C0D8228-B565-41B1-925A-2B6656509D67}" destId="{EF289154-1AD0-47DB-82F6-1F27AC541218}" srcOrd="0" destOrd="0" presId="urn:microsoft.com/office/officeart/2005/8/layout/hierarchy3"/>
    <dgm:cxn modelId="{C605D2CB-6720-4AD3-A0E5-0F9F2052E790}" type="presParOf" srcId="{EF289154-1AD0-47DB-82F6-1F27AC541218}" destId="{4B0E5CDA-733B-4C8C-B31F-59C31493935D}" srcOrd="0" destOrd="0" presId="urn:microsoft.com/office/officeart/2005/8/layout/hierarchy3"/>
    <dgm:cxn modelId="{2228A0B0-5366-42F5-9645-D9F3D724A512}" type="presParOf" srcId="{4B0E5CDA-733B-4C8C-B31F-59C31493935D}" destId="{D0C7E94F-44EC-4296-9533-EB214A7EEE6B}" srcOrd="0" destOrd="0" presId="urn:microsoft.com/office/officeart/2005/8/layout/hierarchy3"/>
    <dgm:cxn modelId="{19448A7E-2E2F-4655-BC30-970AB62C997B}" type="presParOf" srcId="{4B0E5CDA-733B-4C8C-B31F-59C31493935D}" destId="{3A351DA4-E5DF-47A5-9698-F86CE8A3A04F}" srcOrd="1" destOrd="0" presId="urn:microsoft.com/office/officeart/2005/8/layout/hierarchy3"/>
    <dgm:cxn modelId="{732FBE5A-BC95-4666-BAC8-F063520A9866}" type="presParOf" srcId="{EF289154-1AD0-47DB-82F6-1F27AC541218}" destId="{0E0E73D1-A9FD-445E-821F-D15402B6890A}" srcOrd="1" destOrd="0" presId="urn:microsoft.com/office/officeart/2005/8/layout/hierarchy3"/>
    <dgm:cxn modelId="{B3B8CF79-3991-4760-99E5-A80A7A76B39C}" type="presParOf" srcId="{0E0E73D1-A9FD-445E-821F-D15402B6890A}" destId="{8E4BD801-9AA3-43CA-A124-3AB3C7905540}" srcOrd="0" destOrd="0" presId="urn:microsoft.com/office/officeart/2005/8/layout/hierarchy3"/>
    <dgm:cxn modelId="{D53DB821-E68B-475A-B671-8F15E025D641}" type="presParOf" srcId="{0E0E73D1-A9FD-445E-821F-D15402B6890A}" destId="{56C47AAE-C30B-4650-9690-B80488EA908C}" srcOrd="1" destOrd="0" presId="urn:microsoft.com/office/officeart/2005/8/layout/hierarchy3"/>
    <dgm:cxn modelId="{96A70842-722C-44CC-9C21-B99E16EEE86B}" type="presParOf" srcId="{0E0E73D1-A9FD-445E-821F-D15402B6890A}" destId="{7012A695-FD50-432F-8D96-1C4AD9E2CC9F}" srcOrd="2" destOrd="0" presId="urn:microsoft.com/office/officeart/2005/8/layout/hierarchy3"/>
    <dgm:cxn modelId="{E7CC1798-92CB-4C8E-8802-F70BF2C0E99E}" type="presParOf" srcId="{0E0E73D1-A9FD-445E-821F-D15402B6890A}" destId="{A7EDC7C2-4BE2-4019-9F5C-D42B444EE6D8}" srcOrd="3" destOrd="0" presId="urn:microsoft.com/office/officeart/2005/8/layout/hierarchy3"/>
    <dgm:cxn modelId="{80E3636C-1C06-4B7F-B716-AC1BBB95FB39}" type="presParOf" srcId="{0E0E73D1-A9FD-445E-821F-D15402B6890A}" destId="{0D739C8D-BFE1-480A-8498-6CFE2E2A9A67}" srcOrd="4" destOrd="0" presId="urn:microsoft.com/office/officeart/2005/8/layout/hierarchy3"/>
    <dgm:cxn modelId="{1F013019-673D-4B85-8AFD-9180C1E85036}" type="presParOf" srcId="{0E0E73D1-A9FD-445E-821F-D15402B6890A}" destId="{1EF1484E-AFA3-4C76-8AA9-ECB707957462}" srcOrd="5" destOrd="0" presId="urn:microsoft.com/office/officeart/2005/8/layout/hierarchy3"/>
    <dgm:cxn modelId="{1A609AEF-87BE-4030-BD05-0C5CC5D4F061}" type="presParOf" srcId="{9C0D8228-B565-41B1-925A-2B6656509D67}" destId="{EBBA6B09-642F-4EB2-839B-565FFEEE0F45}" srcOrd="1" destOrd="0" presId="urn:microsoft.com/office/officeart/2005/8/layout/hierarchy3"/>
    <dgm:cxn modelId="{EEF4DA96-855C-46A7-A96F-EEE26D01C530}" type="presParOf" srcId="{EBBA6B09-642F-4EB2-839B-565FFEEE0F45}" destId="{564CEB4B-71A2-469C-9088-678C0F446FB3}" srcOrd="0" destOrd="0" presId="urn:microsoft.com/office/officeart/2005/8/layout/hierarchy3"/>
    <dgm:cxn modelId="{C85DCF48-4D48-41A4-B1DA-F62001D7EA64}" type="presParOf" srcId="{564CEB4B-71A2-469C-9088-678C0F446FB3}" destId="{D70D2C6C-604E-41A8-AAD4-3AA7C78A69BD}" srcOrd="0" destOrd="0" presId="urn:microsoft.com/office/officeart/2005/8/layout/hierarchy3"/>
    <dgm:cxn modelId="{532E538E-46FB-4AE3-95BD-20D244499548}" type="presParOf" srcId="{564CEB4B-71A2-469C-9088-678C0F446FB3}" destId="{2AF57F0F-BF77-4564-8C6E-9C18C5230E70}" srcOrd="1" destOrd="0" presId="urn:microsoft.com/office/officeart/2005/8/layout/hierarchy3"/>
    <dgm:cxn modelId="{908B85D9-1CB5-4E5B-957D-AED03B42BBA3}" type="presParOf" srcId="{EBBA6B09-642F-4EB2-839B-565FFEEE0F45}" destId="{73CB7CE1-5C39-49CA-B9CD-6B0E585DB43B}" srcOrd="1" destOrd="0" presId="urn:microsoft.com/office/officeart/2005/8/layout/hierarchy3"/>
    <dgm:cxn modelId="{7BF0ED4F-5BD0-4DAF-82C3-7190B4909ED1}" type="presParOf" srcId="{73CB7CE1-5C39-49CA-B9CD-6B0E585DB43B}" destId="{4804CD59-32E7-43D8-964A-2D1534D3B73C}" srcOrd="0" destOrd="0" presId="urn:microsoft.com/office/officeart/2005/8/layout/hierarchy3"/>
    <dgm:cxn modelId="{F86E01D4-FD0F-4029-9098-0D8536A32808}" type="presParOf" srcId="{73CB7CE1-5C39-49CA-B9CD-6B0E585DB43B}" destId="{22AFF0EF-F35F-4E53-B481-89C305F59132}" srcOrd="1" destOrd="0" presId="urn:microsoft.com/office/officeart/2005/8/layout/hierarchy3"/>
    <dgm:cxn modelId="{82A75244-4326-4B50-9665-19F0F4CD2127}" type="presParOf" srcId="{73CB7CE1-5C39-49CA-B9CD-6B0E585DB43B}" destId="{8CE9F6AB-70A8-432D-9188-CFB96973C1C5}" srcOrd="2" destOrd="0" presId="urn:microsoft.com/office/officeart/2005/8/layout/hierarchy3"/>
    <dgm:cxn modelId="{04707853-B6F8-4A4C-8319-2F078A14100D}" type="presParOf" srcId="{73CB7CE1-5C39-49CA-B9CD-6B0E585DB43B}" destId="{F93F3D7B-9812-42BD-9A9D-E4E29346985C}" srcOrd="3" destOrd="0" presId="urn:microsoft.com/office/officeart/2005/8/layout/hierarchy3"/>
    <dgm:cxn modelId="{FC527080-5FDA-44AB-8275-ECD02EAC5EC6}" type="presParOf" srcId="{73CB7CE1-5C39-49CA-B9CD-6B0E585DB43B}" destId="{9F54FF77-321B-48CC-8E3C-D2101874C864}" srcOrd="4" destOrd="0" presId="urn:microsoft.com/office/officeart/2005/8/layout/hierarchy3"/>
    <dgm:cxn modelId="{F4424C12-952D-4496-B4FA-0754C00070D1}" type="presParOf" srcId="{73CB7CE1-5C39-49CA-B9CD-6B0E585DB43B}" destId="{BFBC0124-EEBB-403E-9DB6-247A7E5E0D1A}" srcOrd="5" destOrd="0" presId="urn:microsoft.com/office/officeart/2005/8/layout/hierarchy3"/>
    <dgm:cxn modelId="{FCA6AEEB-E824-4920-A2DE-3127B9BF0FCE}" type="presParOf" srcId="{9C0D8228-B565-41B1-925A-2B6656509D67}" destId="{5E940EC6-171C-4660-990B-CB16759F7DEC}" srcOrd="2" destOrd="0" presId="urn:microsoft.com/office/officeart/2005/8/layout/hierarchy3"/>
    <dgm:cxn modelId="{EE8A1F0A-3DC6-499D-81C3-17F6B1BC54B6}" type="presParOf" srcId="{5E940EC6-171C-4660-990B-CB16759F7DEC}" destId="{547B9162-E97C-4F9E-B2D2-07207DEB1A84}" srcOrd="0" destOrd="0" presId="urn:microsoft.com/office/officeart/2005/8/layout/hierarchy3"/>
    <dgm:cxn modelId="{3B726BF8-6489-401E-83E8-26C568C94FB6}" type="presParOf" srcId="{547B9162-E97C-4F9E-B2D2-07207DEB1A84}" destId="{7F0C523A-D239-4E48-B671-8C2BF0853B96}" srcOrd="0" destOrd="0" presId="urn:microsoft.com/office/officeart/2005/8/layout/hierarchy3"/>
    <dgm:cxn modelId="{842B6DC9-345D-4E17-A6BA-CF037364EA96}" type="presParOf" srcId="{547B9162-E97C-4F9E-B2D2-07207DEB1A84}" destId="{6D6E46CC-F885-4E07-BD40-1D289A26AAB8}" srcOrd="1" destOrd="0" presId="urn:microsoft.com/office/officeart/2005/8/layout/hierarchy3"/>
    <dgm:cxn modelId="{1EA81DAC-97E8-4977-8BE5-4ED16384E6B7}" type="presParOf" srcId="{5E940EC6-171C-4660-990B-CB16759F7DEC}" destId="{3A08BBFD-DC9D-4AF4-A906-E8CE4C211EF0}" srcOrd="1" destOrd="0" presId="urn:microsoft.com/office/officeart/2005/8/layout/hierarchy3"/>
    <dgm:cxn modelId="{265EE020-9CCF-432C-A9AB-3B94D2F98673}" type="presParOf" srcId="{3A08BBFD-DC9D-4AF4-A906-E8CE4C211EF0}" destId="{142D2008-6578-4EEF-9278-3D3AE1A21686}" srcOrd="0" destOrd="0" presId="urn:microsoft.com/office/officeart/2005/8/layout/hierarchy3"/>
    <dgm:cxn modelId="{000F29E6-A165-4985-BA1A-2D528A8C2EF3}" type="presParOf" srcId="{3A08BBFD-DC9D-4AF4-A906-E8CE4C211EF0}" destId="{CCCBC043-ECB9-4050-BEBE-7D24BDEFBA62}" srcOrd="1" destOrd="0" presId="urn:microsoft.com/office/officeart/2005/8/layout/hierarchy3"/>
    <dgm:cxn modelId="{E74EB57F-A48E-4613-BC81-13732DF44A9D}" type="presParOf" srcId="{3A08BBFD-DC9D-4AF4-A906-E8CE4C211EF0}" destId="{ABDE3BD2-B55C-4190-B6E9-F2DCAF6C7C35}" srcOrd="2" destOrd="0" presId="urn:microsoft.com/office/officeart/2005/8/layout/hierarchy3"/>
    <dgm:cxn modelId="{F53B2784-017C-4D1B-A413-C64B72A69926}" type="presParOf" srcId="{3A08BBFD-DC9D-4AF4-A906-E8CE4C211EF0}" destId="{22255A23-965D-44E8-A898-E0B5195890F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7E94F-44EC-4296-9533-EB214A7EEE6B}">
      <dsp:nvSpPr>
        <dsp:cNvPr id="0" name=""/>
        <dsp:cNvSpPr/>
      </dsp:nvSpPr>
      <dsp:spPr>
        <a:xfrm>
          <a:off x="821" y="155087"/>
          <a:ext cx="2213803" cy="87980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Super Resolution</a:t>
          </a:r>
          <a:endParaRPr lang="en-US" sz="2600" kern="1200" dirty="0"/>
        </a:p>
      </dsp:txBody>
      <dsp:txXfrm>
        <a:off x="26589" y="180855"/>
        <a:ext cx="2162267" cy="828264"/>
      </dsp:txXfrm>
    </dsp:sp>
    <dsp:sp modelId="{8E4BD801-9AA3-43CA-A124-3AB3C7905540}">
      <dsp:nvSpPr>
        <dsp:cNvPr id="0" name=""/>
        <dsp:cNvSpPr/>
      </dsp:nvSpPr>
      <dsp:spPr>
        <a:xfrm>
          <a:off x="222201" y="1034888"/>
          <a:ext cx="221380" cy="81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712"/>
              </a:lnTo>
              <a:lnTo>
                <a:pt x="221380" y="815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47AAE-C30B-4650-9690-B80488EA908C}">
      <dsp:nvSpPr>
        <dsp:cNvPr id="0" name=""/>
        <dsp:cNvSpPr/>
      </dsp:nvSpPr>
      <dsp:spPr>
        <a:xfrm>
          <a:off x="443581" y="1318992"/>
          <a:ext cx="3273383" cy="1063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Super-Resolution Algorithm Using Linear Regression Based on Image Self-Similarity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Shen-Chuan Tai et. al(2016)</a:t>
          </a:r>
        </a:p>
      </dsp:txBody>
      <dsp:txXfrm>
        <a:off x="474722" y="1350133"/>
        <a:ext cx="3211101" cy="1000936"/>
      </dsp:txXfrm>
    </dsp:sp>
    <dsp:sp modelId="{7012A695-FD50-432F-8D96-1C4AD9E2CC9F}">
      <dsp:nvSpPr>
        <dsp:cNvPr id="0" name=""/>
        <dsp:cNvSpPr/>
      </dsp:nvSpPr>
      <dsp:spPr>
        <a:xfrm>
          <a:off x="222201" y="1034888"/>
          <a:ext cx="221380" cy="229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631"/>
              </a:lnTo>
              <a:lnTo>
                <a:pt x="221380" y="2292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DC7C2-4BE2-4019-9F5C-D42B444EE6D8}">
      <dsp:nvSpPr>
        <dsp:cNvPr id="0" name=""/>
        <dsp:cNvSpPr/>
      </dsp:nvSpPr>
      <dsp:spPr>
        <a:xfrm>
          <a:off x="443581" y="2666313"/>
          <a:ext cx="3240454" cy="1322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Example-based super-resolution via social images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Yi Tang et. al(2014)</a:t>
          </a:r>
        </a:p>
      </dsp:txBody>
      <dsp:txXfrm>
        <a:off x="482313" y="2705045"/>
        <a:ext cx="3162990" cy="1244947"/>
      </dsp:txXfrm>
    </dsp:sp>
    <dsp:sp modelId="{0D739C8D-BFE1-480A-8498-6CFE2E2A9A67}">
      <dsp:nvSpPr>
        <dsp:cNvPr id="0" name=""/>
        <dsp:cNvSpPr/>
      </dsp:nvSpPr>
      <dsp:spPr>
        <a:xfrm>
          <a:off x="222201" y="1034888"/>
          <a:ext cx="221380" cy="3798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8931"/>
              </a:lnTo>
              <a:lnTo>
                <a:pt x="221380" y="3798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1484E-AFA3-4C76-8AA9-ECB707957462}">
      <dsp:nvSpPr>
        <dsp:cNvPr id="0" name=""/>
        <dsp:cNvSpPr/>
      </dsp:nvSpPr>
      <dsp:spPr>
        <a:xfrm>
          <a:off x="443581" y="4272829"/>
          <a:ext cx="3280747" cy="1121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Super-Resolution from a Single Image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Daniel Glasner et. al(2009)</a:t>
          </a:r>
        </a:p>
      </dsp:txBody>
      <dsp:txXfrm>
        <a:off x="476443" y="4305691"/>
        <a:ext cx="3215023" cy="1056258"/>
      </dsp:txXfrm>
    </dsp:sp>
    <dsp:sp modelId="{D70D2C6C-604E-41A8-AAD4-3AA7C78A69BD}">
      <dsp:nvSpPr>
        <dsp:cNvPr id="0" name=""/>
        <dsp:cNvSpPr/>
      </dsp:nvSpPr>
      <dsp:spPr>
        <a:xfrm>
          <a:off x="3837970" y="0"/>
          <a:ext cx="2272829" cy="87366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Demosaicing</a:t>
          </a:r>
          <a:endParaRPr lang="en-US" sz="2600" kern="1200" dirty="0"/>
        </a:p>
      </dsp:txBody>
      <dsp:txXfrm>
        <a:off x="3863559" y="25589"/>
        <a:ext cx="2221651" cy="822486"/>
      </dsp:txXfrm>
    </dsp:sp>
    <dsp:sp modelId="{4804CD59-32E7-43D8-964A-2D1534D3B73C}">
      <dsp:nvSpPr>
        <dsp:cNvPr id="0" name=""/>
        <dsp:cNvSpPr/>
      </dsp:nvSpPr>
      <dsp:spPr>
        <a:xfrm>
          <a:off x="4065253" y="873664"/>
          <a:ext cx="227282" cy="1007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398"/>
              </a:lnTo>
              <a:lnTo>
                <a:pt x="227282" y="1007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FF0EF-F35F-4E53-B481-89C305F59132}">
      <dsp:nvSpPr>
        <dsp:cNvPr id="0" name=""/>
        <dsp:cNvSpPr/>
      </dsp:nvSpPr>
      <dsp:spPr>
        <a:xfrm>
          <a:off x="4292536" y="1312855"/>
          <a:ext cx="2925603" cy="1136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Bayer Demosaicing With Polynomial Interpolation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Jiaji Wu et.al (2016)</a:t>
          </a:r>
        </a:p>
      </dsp:txBody>
      <dsp:txXfrm>
        <a:off x="4325820" y="1346139"/>
        <a:ext cx="2859035" cy="1069846"/>
      </dsp:txXfrm>
    </dsp:sp>
    <dsp:sp modelId="{8CE9F6AB-70A8-432D-9188-CFB96973C1C5}">
      <dsp:nvSpPr>
        <dsp:cNvPr id="0" name=""/>
        <dsp:cNvSpPr/>
      </dsp:nvSpPr>
      <dsp:spPr>
        <a:xfrm>
          <a:off x="4065253" y="873664"/>
          <a:ext cx="227282" cy="2427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7916"/>
              </a:lnTo>
              <a:lnTo>
                <a:pt x="227282" y="2427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F3D7B-9812-42BD-9A9D-E4E29346985C}">
      <dsp:nvSpPr>
        <dsp:cNvPr id="0" name=""/>
        <dsp:cNvSpPr/>
      </dsp:nvSpPr>
      <dsp:spPr>
        <a:xfrm>
          <a:off x="4292536" y="2733373"/>
          <a:ext cx="2952059" cy="1136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 Demosaicing Algorithm Based on Edges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 err="1"/>
            <a:t>Tian</a:t>
          </a:r>
          <a:r>
            <a:rPr lang="en-IN" sz="1200" kern="1200" dirty="0"/>
            <a:t> et.al (2015</a:t>
          </a:r>
          <a:endParaRPr lang="en-US" sz="1200" kern="1200" dirty="0"/>
        </a:p>
      </dsp:txBody>
      <dsp:txXfrm>
        <a:off x="4325820" y="2766657"/>
        <a:ext cx="2885491" cy="1069846"/>
      </dsp:txXfrm>
    </dsp:sp>
    <dsp:sp modelId="{9F54FF77-321B-48CC-8E3C-D2101874C864}">
      <dsp:nvSpPr>
        <dsp:cNvPr id="0" name=""/>
        <dsp:cNvSpPr/>
      </dsp:nvSpPr>
      <dsp:spPr>
        <a:xfrm>
          <a:off x="4065253" y="873664"/>
          <a:ext cx="212264" cy="374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6839"/>
              </a:lnTo>
              <a:lnTo>
                <a:pt x="212264" y="3746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C0124-EEBB-403E-9DB6-247A7E5E0D1A}">
      <dsp:nvSpPr>
        <dsp:cNvPr id="0" name=""/>
        <dsp:cNvSpPr/>
      </dsp:nvSpPr>
      <dsp:spPr>
        <a:xfrm>
          <a:off x="4277517" y="4052296"/>
          <a:ext cx="2999952" cy="1136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Image Demosaicing by Non-local Similarity and Local Correlation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Wang </a:t>
          </a:r>
          <a:r>
            <a:rPr lang="en-US" sz="1200" kern="1200" dirty="0" err="1"/>
            <a:t>Guo</a:t>
          </a:r>
          <a:r>
            <a:rPr lang="en-US" sz="1200" kern="1200" dirty="0"/>
            <a:t>-gang et.al(2012)</a:t>
          </a:r>
        </a:p>
      </dsp:txBody>
      <dsp:txXfrm>
        <a:off x="4310801" y="4085580"/>
        <a:ext cx="2933384" cy="1069846"/>
      </dsp:txXfrm>
    </dsp:sp>
    <dsp:sp modelId="{7F0C523A-D239-4E48-B671-8C2BF0853B96}">
      <dsp:nvSpPr>
        <dsp:cNvPr id="0" name=""/>
        <dsp:cNvSpPr/>
      </dsp:nvSpPr>
      <dsp:spPr>
        <a:xfrm>
          <a:off x="7118594" y="155087"/>
          <a:ext cx="3471041" cy="8454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Joint Super Resolution and Demosaicing</a:t>
          </a:r>
          <a:endParaRPr lang="en-US" sz="2600" kern="1200" dirty="0"/>
        </a:p>
      </dsp:txBody>
      <dsp:txXfrm>
        <a:off x="7143355" y="179848"/>
        <a:ext cx="3421519" cy="795890"/>
      </dsp:txXfrm>
    </dsp:sp>
    <dsp:sp modelId="{142D2008-6578-4EEF-9278-3D3AE1A21686}">
      <dsp:nvSpPr>
        <dsp:cNvPr id="0" name=""/>
        <dsp:cNvSpPr/>
      </dsp:nvSpPr>
      <dsp:spPr>
        <a:xfrm>
          <a:off x="7465698" y="1000500"/>
          <a:ext cx="347104" cy="852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310"/>
              </a:lnTo>
              <a:lnTo>
                <a:pt x="347104" y="852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BC043-ECB9-4050-BEBE-7D24BDEFBA62}">
      <dsp:nvSpPr>
        <dsp:cNvPr id="0" name=""/>
        <dsp:cNvSpPr/>
      </dsp:nvSpPr>
      <dsp:spPr>
        <a:xfrm>
          <a:off x="7812803" y="1284604"/>
          <a:ext cx="3216598" cy="1136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Joint Multi-Frame Demosaicing And Super-Resolution With Artificial Neural Networks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Theodor Heinze et.al(2012)</a:t>
          </a:r>
        </a:p>
      </dsp:txBody>
      <dsp:txXfrm>
        <a:off x="7846087" y="1317888"/>
        <a:ext cx="3150030" cy="1069846"/>
      </dsp:txXfrm>
    </dsp:sp>
    <dsp:sp modelId="{ABDE3BD2-B55C-4190-B6E9-F2DCAF6C7C35}">
      <dsp:nvSpPr>
        <dsp:cNvPr id="0" name=""/>
        <dsp:cNvSpPr/>
      </dsp:nvSpPr>
      <dsp:spPr>
        <a:xfrm>
          <a:off x="7465698" y="1000500"/>
          <a:ext cx="347104" cy="2272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829"/>
              </a:lnTo>
              <a:lnTo>
                <a:pt x="347104" y="2272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55A23-965D-44E8-A898-E0B5195890F9}">
      <dsp:nvSpPr>
        <dsp:cNvPr id="0" name=""/>
        <dsp:cNvSpPr/>
      </dsp:nvSpPr>
      <dsp:spPr>
        <a:xfrm>
          <a:off x="7812803" y="2705122"/>
          <a:ext cx="3132867" cy="1136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Multi-frame Demosaicing And Super Resolution Of Colour Images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Milanfar et.al(2006) </a:t>
          </a:r>
        </a:p>
      </dsp:txBody>
      <dsp:txXfrm>
        <a:off x="7846087" y="2738406"/>
        <a:ext cx="3066299" cy="1069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1DD-1A0E-4542-96DE-10771CD88AF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79AFB-B5CC-4D9D-8ED7-CCACF0053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641EC-44A5-4C61-A2BE-1E91E7462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4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B4D84-43DB-47F6-993A-56AD5DFEB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6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46D00-9044-4125-AEFA-A2466E6CF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7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143004"/>
            <a:ext cx="9042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25600" y="2895600"/>
            <a:ext cx="9042400" cy="304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2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2" y="61722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099B-0574-4B97-8769-BF78C9020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2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143004"/>
            <a:ext cx="9042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895600"/>
            <a:ext cx="44196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2" y="2895600"/>
            <a:ext cx="44196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2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8002" y="61722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FD3D8-9B61-4B87-BA49-6B9D61B2F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0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25600" y="1143004"/>
            <a:ext cx="9042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25600" y="2895600"/>
            <a:ext cx="441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2" y="2895600"/>
            <a:ext cx="441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25600" y="4495800"/>
            <a:ext cx="441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2" y="4495800"/>
            <a:ext cx="441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2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08002" y="61722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35895-2386-455E-816F-8375B6108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7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59D9-BEDF-4041-A895-51F8F1C85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1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4A9A-365B-4F2F-8F5A-71B1A573B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CCD6-8A2D-48C0-9DF2-6B4F4FDDC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0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A3F6-EC5E-46B1-B81A-EF8960A60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4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ED85-916C-46A5-A5E2-14581C4CF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BCDAA-3B8A-4108-8FD5-6B3BD08AC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0DAB-58E2-4A58-A356-E8F2ACDAE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8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645B9-37B0-45C0-A0BF-DA37E5DF07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356A976-126F-4CAD-B729-AE92DD313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2" descr="ban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589588"/>
            <a:ext cx="119888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38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01" y="980732"/>
            <a:ext cx="10361851" cy="1470025"/>
          </a:xfrm>
        </p:spPr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 Matrix-Based Implicit Prior for Joint Demosaicing and Super-Resolution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15" y="3140968"/>
            <a:ext cx="11903773" cy="2063080"/>
          </a:xfrm>
        </p:spPr>
        <p:txBody>
          <a:bodyPr/>
          <a:lstStyle/>
          <a:p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Final Review</a:t>
            </a:r>
          </a:p>
          <a:p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Guided by: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						         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algn="l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	       W. Jino Hans				         		                    C. Sneha (312213106095) 	       Assistant Professor			   			      C. Sreenithy (312213106097)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641EC-44A5-4C61-A2BE-1E91E7462EDB}" type="slidenum">
              <a:rPr lang="en-US" smtClean="0"/>
              <a:pPr>
                <a:defRPr/>
              </a:pPr>
              <a:t>1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383470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Block Diagram</a:t>
            </a:r>
          </a:p>
        </p:txBody>
      </p:sp>
      <p:pic>
        <p:nvPicPr>
          <p:cNvPr id="6" name="Content Placeholder 5" descr="rev-3-blo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355" y="1715015"/>
            <a:ext cx="10850490" cy="39915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10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79384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134938"/>
            <a:ext cx="10972800" cy="804862"/>
          </a:xfrm>
        </p:spPr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Demosaicing Process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00" y="901700"/>
            <a:ext cx="10731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Step 1.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Calculating edge information based on CFA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Lh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Lv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two different gradients of image information at pixel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j).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Helps in interpolating colour information based on interdependency between colour channels in image</a:t>
            </a: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2017-02-22 (1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4070" y="4527150"/>
            <a:ext cx="4182059" cy="1581371"/>
          </a:xfrm>
          <a:prstGeom prst="rect">
            <a:avLst/>
          </a:prstGeom>
        </p:spPr>
      </p:pic>
      <p:pic>
        <p:nvPicPr>
          <p:cNvPr id="13" name="Picture 12" descr="2017-02-22 (18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17" y="2642251"/>
            <a:ext cx="4401165" cy="17718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11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381000"/>
            <a:ext cx="11087101" cy="5745167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866900"/>
            <a:ext cx="1358900" cy="419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2108200" y="2057400"/>
            <a:ext cx="1943100" cy="762000"/>
          </a:xfrm>
          <a:prstGeom prst="bentConnector3">
            <a:avLst>
              <a:gd name="adj1" fmla="val 5065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64000" y="2057400"/>
            <a:ext cx="7073900" cy="111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color intensity at pixel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calculated using known color information along vertical direction at the pixel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4000" y="1016000"/>
            <a:ext cx="7073900" cy="774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gradient along horizontal direction with respect to pixel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5500" y="4254500"/>
            <a:ext cx="13335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2184400" y="4457700"/>
            <a:ext cx="1866900" cy="533400"/>
          </a:xfrm>
          <a:prstGeom prst="bentConnector3">
            <a:avLst>
              <a:gd name="adj1" fmla="val 5408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76700" y="3378200"/>
            <a:ext cx="7061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gradient along vertical direction with respect to pixel(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9400" y="4519247"/>
            <a:ext cx="7061200" cy="1257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color intensity at pixel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calculated using known color information along horizontal direction at the pixel </a:t>
            </a:r>
          </a:p>
          <a:p>
            <a:pPr algn="ctr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175000" y="3721100"/>
            <a:ext cx="876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187700" y="3721100"/>
            <a:ext cx="12700" cy="128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098800" y="1282700"/>
            <a:ext cx="9525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98800" y="1270000"/>
            <a:ext cx="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12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404446"/>
            <a:ext cx="10883900" cy="5620121"/>
          </a:xfrm>
        </p:spPr>
        <p:txBody>
          <a:bodyPr/>
          <a:lstStyle/>
          <a:p>
            <a:pPr>
              <a:buNone/>
            </a:pP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Step 2.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Interpolating unknown green intensity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Local edge information is used in the interpolating missing green component.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Lv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&gt; 2Lh (or)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&gt; 2Lv  means significant gradient along that direction.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Else small gradient change (or) a smooth local region in image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2017-02-22 (2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1093" y="2666389"/>
            <a:ext cx="3800787" cy="3816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13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66700"/>
            <a:ext cx="10972800" cy="5300667"/>
          </a:xfrm>
        </p:spPr>
        <p:txBody>
          <a:bodyPr/>
          <a:lstStyle/>
          <a:p>
            <a:pPr>
              <a:buNone/>
            </a:pP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Step 3. Interpolating other colour pixels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Interpolating red intensity at green pixel point in GR and GB line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>
              <a:buNone/>
            </a:pP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Interpolating unknown red intensity at blue pixel point</a:t>
            </a: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87" y="1472406"/>
            <a:ext cx="3827896" cy="5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017-02-22 (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3145" y="2135157"/>
            <a:ext cx="3394255" cy="579117"/>
          </a:xfrm>
          <a:prstGeom prst="rect">
            <a:avLst/>
          </a:prstGeom>
        </p:spPr>
      </p:pic>
      <p:pic>
        <p:nvPicPr>
          <p:cNvPr id="8" name="Picture 7" descr="2017-02-22 (2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2517" y="4216400"/>
            <a:ext cx="4586091" cy="923979"/>
          </a:xfrm>
          <a:prstGeom prst="rect">
            <a:avLst/>
          </a:prstGeom>
        </p:spPr>
      </p:pic>
      <p:pic>
        <p:nvPicPr>
          <p:cNvPr id="11" name="Picture 10" descr="gri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1677" y="1246072"/>
            <a:ext cx="1933845" cy="1648055"/>
          </a:xfrm>
          <a:prstGeom prst="rect">
            <a:avLst/>
          </a:prstGeom>
        </p:spPr>
      </p:pic>
      <p:pic>
        <p:nvPicPr>
          <p:cNvPr id="12" name="Picture 11" descr="grid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9277" y="1230972"/>
            <a:ext cx="1933845" cy="1648055"/>
          </a:xfrm>
          <a:prstGeom prst="rect">
            <a:avLst/>
          </a:prstGeom>
        </p:spPr>
      </p:pic>
      <p:pic>
        <p:nvPicPr>
          <p:cNvPr id="13" name="Picture 12" descr="grid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2077" y="3781272"/>
            <a:ext cx="1933845" cy="1648055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7708900" y="1841500"/>
            <a:ext cx="254000" cy="3175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10248900" y="1828800"/>
            <a:ext cx="254000" cy="3175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8661400" y="4381500"/>
            <a:ext cx="254000" cy="3175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14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495304"/>
            <a:ext cx="10972800" cy="4525963"/>
          </a:xfrm>
        </p:spPr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Interpolating blue intensity at green pixel point in GR and GB line</a:t>
            </a: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Interpolating unknown blue intensity at red pixel point </a:t>
            </a:r>
          </a:p>
          <a:p>
            <a:pPr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017-02-22 (1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182" y="1258820"/>
            <a:ext cx="3707018" cy="1370080"/>
          </a:xfrm>
          <a:prstGeom prst="rect">
            <a:avLst/>
          </a:prstGeom>
        </p:spPr>
      </p:pic>
      <p:pic>
        <p:nvPicPr>
          <p:cNvPr id="7" name="Picture 6" descr="2017-02-22 (2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423" y="3862330"/>
            <a:ext cx="4591999" cy="938269"/>
          </a:xfrm>
          <a:prstGeom prst="rect">
            <a:avLst/>
          </a:prstGeom>
        </p:spPr>
      </p:pic>
      <p:pic>
        <p:nvPicPr>
          <p:cNvPr id="8" name="Picture 7" descr="gri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8477" y="1131772"/>
            <a:ext cx="1933845" cy="1648055"/>
          </a:xfrm>
          <a:prstGeom prst="rect">
            <a:avLst/>
          </a:prstGeom>
        </p:spPr>
      </p:pic>
      <p:pic>
        <p:nvPicPr>
          <p:cNvPr id="9" name="Picture 8" descr="gri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2277" y="1142072"/>
            <a:ext cx="1933845" cy="1648055"/>
          </a:xfrm>
          <a:prstGeom prst="rect">
            <a:avLst/>
          </a:prstGeom>
        </p:spPr>
      </p:pic>
      <p:pic>
        <p:nvPicPr>
          <p:cNvPr id="10" name="Picture 9" descr="grid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2077" y="3717772"/>
            <a:ext cx="1933845" cy="1648055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7493000" y="1727200"/>
            <a:ext cx="254000" cy="3175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10109200" y="1739900"/>
            <a:ext cx="254000" cy="3175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661400" y="4318000"/>
            <a:ext cx="254000" cy="3175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15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Super-resolution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Super-resolution(SR) algorithms obtain high-resolution images from a collection of low resolution photographic images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These techniques involve finding the high frequency components.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This is useful for removing the degradations caused by the imaging process of the low-resolution camera.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relative association between the high resolution and low resolution images must then be learned.</a:t>
            </a:r>
          </a:p>
          <a:p>
            <a:pPr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16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108745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Regression based SR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Regression is the process of estimating the relationship existing between variables.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targets at establishing a universal relationship between low resolution and high resolution image pairs in the training set.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least mean square error condition is considered.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data is fitted by a method of successive approximations where the sum of squares must be minimized by an iterative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17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Image Patch Vectorisation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Image vectorisation is the process of converting images into a vector graphic.</a:t>
            </a:r>
          </a:p>
          <a:p>
            <a:pPr marL="342900" lvl="1" indent="-342900">
              <a:buFontTx/>
              <a:buChar char="•"/>
            </a:pP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Computers understand images only as arrays of pixel values, limiting the operations that can be done to manipulate the pixels.</a:t>
            </a:r>
          </a:p>
          <a:p>
            <a:pPr marL="342900" lvl="1" indent="-342900"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The vectorisation of images however suffers a drawback when it leads to the loss of image level information due to structural incongruity</a:t>
            </a:r>
            <a:r>
              <a:rPr lang="en-IN" sz="2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</a:p>
          <a:p>
            <a:pPr marL="342900" lvl="1" indent="-342900">
              <a:buFontTx/>
              <a:buChar char="•"/>
            </a:pPr>
            <a:r>
              <a:rPr lang="en-IN" sz="26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Matrix operations have been proved to be ideal as they retain important image level information.</a:t>
            </a:r>
            <a:r>
              <a:rPr lang="en-IN" sz="2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is possible to design a patch-to-patch super-resolution algorithm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uisng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matrices.</a:t>
            </a:r>
            <a:endParaRPr lang="en-IN" sz="26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18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Proposed method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We are going to implement a example-based super-resolution algorithm to obtain the implicit prior.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Regression analysis is done to obtain a relation between the corresponding patches in low resolution and high resolution image from the training set.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Matrix-based regression is used instead of vectors to preserve structural information.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19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73204"/>
            <a:ext cx="10972800" cy="4525963"/>
          </a:xfrm>
        </p:spPr>
        <p:txBody>
          <a:bodyPr/>
          <a:lstStyle/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To implement joint demosaicing and super-resolution for colour images.</a:t>
            </a:r>
          </a:p>
          <a:p>
            <a:pPr lvl="1"/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To perform demosaicing of missing colour components using interpolation algorithm.</a:t>
            </a:r>
          </a:p>
          <a:p>
            <a:pPr lvl="1"/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To super-resolute RGB colour images obtained from Bayer image.</a:t>
            </a:r>
          </a:p>
          <a:p>
            <a:pPr lvl="1"/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To learn the image level information between colour class using efficient matrix based priors.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</a:t>
            </a:fld>
            <a:r>
              <a:rPr lang="en-US" dirty="0"/>
              <a:t> /36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7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r blo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437" y="1189618"/>
            <a:ext cx="7680991" cy="46364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8693"/>
            <a:ext cx="10972800" cy="1143000"/>
          </a:xfrm>
        </p:spPr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Block Diagram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20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378"/>
            <a:ext cx="10972800" cy="1143000"/>
          </a:xfrm>
        </p:spPr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Matrix Value Operator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973180"/>
            <a:ext cx="10972800" cy="5950135"/>
          </a:xfrm>
        </p:spPr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Image patch-pair is denoted as 𝑠 = (𝑥, 𝑦) ∈</a:t>
            </a:r>
            <a:r>
              <a:rPr lang="en-US" dirty="0"/>
              <a:t>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Each image pair potentially defines a linear operator M of size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(p x p)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which satisfies, 			</a:t>
            </a:r>
          </a:p>
          <a:p>
            <a:pPr>
              <a:buNone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					y = M </a:t>
            </a:r>
            <a:r>
              <a:rPr lang="en-US" sz="2600" i="1" dirty="0">
                <a:latin typeface="Verdana"/>
                <a:ea typeface="Verdana"/>
                <a:cs typeface="Verdana"/>
              </a:rPr>
              <a:t>·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x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For a full rank matrix,    </a:t>
            </a:r>
          </a:p>
          <a:p>
            <a:pPr>
              <a:buNone/>
            </a:pP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					M = y x</a:t>
            </a:r>
            <a:r>
              <a:rPr lang="en-IN" sz="2600" i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matrix value operator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depends on the full rank condition of its image patch-pairs to formulate the matrix inverse.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For rank deficient matrices, computation of inverse is not stable.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accommodate rank deficient patch-pairs, matrix inverse is computed by singular value decomposition.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9625" y="1110337"/>
            <a:ext cx="561703" cy="39695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21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Training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56511"/>
            <a:ext cx="10972800" cy="4525963"/>
          </a:xfrm>
        </p:spPr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High quality image set                  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These high-resolution examples are then down-scaled by a scale factor s.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Corresponding low-resolution image set                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LR images are up-scaled to the size of the HR example images (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m x n)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using interpolation and is denoted by                  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Thus, the set of images in                    denote the training image pairs.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2548" y="1489144"/>
            <a:ext cx="1412877" cy="339634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381918"/>
            <a:ext cx="1188720" cy="403716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9734" y="3377038"/>
            <a:ext cx="1397726" cy="332792"/>
          </a:xfrm>
          <a:prstGeom prst="rect">
            <a:avLst/>
          </a:prstGeom>
          <a:noFill/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2361" y="4310731"/>
            <a:ext cx="1380081" cy="35569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22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47503"/>
            <a:ext cx="10972800" cy="6146082"/>
          </a:xfrm>
        </p:spPr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optimal matrix-value operator  is learned from the training set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using the least square regression model,</a:t>
            </a: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Simplifying the above model,</a:t>
            </a: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where      =              ,      =               and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i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optimal matrix-value operator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M*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should satisfy the local minima condition.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18" y="2153075"/>
            <a:ext cx="2914084" cy="746887"/>
          </a:xfrm>
          <a:prstGeom prst="rect">
            <a:avLst/>
          </a:prstGeo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4902" y="3513914"/>
            <a:ext cx="5169042" cy="705395"/>
          </a:xfrm>
          <a:prstGeom prst="rect">
            <a:avLst/>
          </a:prstGeom>
          <a:noFill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4720" y="4392622"/>
            <a:ext cx="3252652" cy="281726"/>
          </a:xfrm>
          <a:prstGeom prst="rect">
            <a:avLst/>
          </a:prstGeom>
          <a:noFill/>
        </p:spPr>
      </p:pic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487" y="5029199"/>
            <a:ext cx="368638" cy="405502"/>
          </a:xfrm>
          <a:prstGeom prst="rect">
            <a:avLst/>
          </a:prstGeom>
          <a:noFill/>
        </p:spPr>
      </p:pic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3382" y="4976957"/>
            <a:ext cx="1065121" cy="535578"/>
          </a:xfrm>
          <a:prstGeom prst="rect">
            <a:avLst/>
          </a:prstGeom>
          <a:noFill/>
        </p:spPr>
      </p:pic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3542" y="5068389"/>
            <a:ext cx="344886" cy="379375"/>
          </a:xfrm>
          <a:prstGeom prst="rect">
            <a:avLst/>
          </a:prstGeom>
          <a:noFill/>
        </p:spPr>
      </p:pic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9748" y="4916408"/>
            <a:ext cx="1031966" cy="543874"/>
          </a:xfrm>
          <a:prstGeom prst="rect">
            <a:avLst/>
          </a:prstGeom>
          <a:noFill/>
        </p:spPr>
      </p:pic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89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9438" y="4963894"/>
            <a:ext cx="1021082" cy="510541"/>
          </a:xfrm>
          <a:prstGeom prst="rect">
            <a:avLst/>
          </a:prstGeom>
          <a:noFill/>
        </p:spPr>
      </p:pic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7828" y="352699"/>
            <a:ext cx="10907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latin typeface="Times New Roman" pitchFamily="18" charset="0"/>
                <a:cs typeface="Times New Roman" pitchFamily="18" charset="0"/>
              </a:rPr>
              <a:t>Training Phase cont.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23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Training Phase cont.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91196"/>
            <a:ext cx="10972800" cy="4525963"/>
          </a:xfrm>
        </p:spPr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Therefore the optimal Matrix-value operator is given by</a:t>
            </a:r>
            <a:endParaRPr lang="en-IN" sz="2600" i="1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Due to the rank deficiency obstacle, we compute the inverse of the auxiliary matrix K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by factorizing it with singular value decomposition (SVD).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Here                   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are orthogonal matrices and </a:t>
            </a:r>
            <a:r>
              <a:rPr lang="el-GR" sz="2600" dirty="0">
                <a:latin typeface="Verdana"/>
                <a:ea typeface="Verdana"/>
                <a:cs typeface="Verdana"/>
              </a:rPr>
              <a:t>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is a diagonal matrix with singular values</a:t>
            </a:r>
            <a:r>
              <a:rPr lang="en-US" sz="2800" dirty="0"/>
              <a:t>.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Thus, 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optimal matrix-value operator  shown explicitly represents the image-level correspondence between the LR and HR image patch-pairs.</a:t>
            </a:r>
          </a:p>
          <a:p>
            <a:endParaRPr lang="en-US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8375" y="1946364"/>
            <a:ext cx="1676400" cy="365760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5736" y="3287669"/>
            <a:ext cx="1580606" cy="369929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007" y="4506689"/>
            <a:ext cx="2050867" cy="33963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24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Reconstruction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34440"/>
            <a:ext cx="10972800" cy="4525963"/>
          </a:xfrm>
        </p:spPr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Makes use of the optimum matrix-value regression operator learned from the previous step to super-resolve a LR image.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Let the test image be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i="1" baseline="-25000" dirty="0"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Non-overlapping image patches of size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(p x p)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are extracted from the interpolated test image.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Collection of low-resolution patches is represented as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Optimum matrix-value regression operator is applied as</a:t>
            </a:r>
          </a:p>
          <a:p>
            <a:pPr>
              <a:buNone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IN" sz="2600" i="1" baseline="-25000" dirty="0"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 = M * t </a:t>
            </a:r>
            <a:r>
              <a:rPr lang="en-IN" sz="2600" i="1" baseline="-25000" dirty="0" err="1">
                <a:latin typeface="Times New Roman" pitchFamily="18" charset="0"/>
                <a:cs typeface="Times New Roman" pitchFamily="18" charset="0"/>
              </a:rPr>
              <a:t>lr</a:t>
            </a:r>
            <a:endParaRPr lang="en-IN" sz="2600" i="1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super-resolved test image patches are merged together to form the super-resolved high-resolution image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600" i="1" baseline="-25000" dirty="0"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0410" y="3487785"/>
            <a:ext cx="1401358" cy="425903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25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249362"/>
          </a:xfrm>
        </p:spPr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Image Quality Assessment Metrics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1" y="1295400"/>
            <a:ext cx="10972800" cy="4830767"/>
          </a:xfrm>
        </p:spPr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Peak signal-to-noise ratio (PSNR)</a:t>
            </a:r>
          </a:p>
          <a:p>
            <a:pPr lvl="2">
              <a:buNone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Ratio between the maximum possible power of a signal and the power of corrupting noise that affects the fidelity of its representation.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Mean Squared Error(MSE)</a:t>
            </a:r>
          </a:p>
          <a:p>
            <a:pPr lvl="2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Average of the squares of the errors or deviations, the difference between the estimator and what is estimated. 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Structural Similarity Index(SSIM) &amp;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Feature Similarity Index(FSIM)</a:t>
            </a:r>
          </a:p>
          <a:p>
            <a:pPr lvl="2">
              <a:buFontTx/>
              <a:buChar char="-"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SSIM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index is a method for measuring the similarity between two images based on an initial uncompressed or distortion-free image as reference.</a:t>
            </a:r>
          </a:p>
          <a:p>
            <a:pPr lvl="2">
              <a:buFontTx/>
              <a:buChar char="-"/>
            </a:pP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FSIM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is a similarity measurement based on comparison between image features like gray levels,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texture with the coefficients  in the Fourier, structure, etc.</a:t>
            </a:r>
            <a:endParaRPr lang="en-US" sz="26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2">
              <a:buFontTx/>
              <a:buChar char="-"/>
            </a:pP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SzPct val="80000"/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26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101" y="457201"/>
            <a:ext cx="2387599" cy="2387599"/>
          </a:xfrm>
        </p:spPr>
      </p:pic>
      <p:pic>
        <p:nvPicPr>
          <p:cNvPr id="5" name="Picture 4" descr="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0999" y="442100"/>
            <a:ext cx="2491745" cy="2415400"/>
          </a:xfrm>
          <a:prstGeom prst="rect">
            <a:avLst/>
          </a:prstGeom>
        </p:spPr>
      </p:pic>
      <p:pic>
        <p:nvPicPr>
          <p:cNvPr id="6" name="Picture 5" descr="1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0399" y="414300"/>
            <a:ext cx="2425701" cy="2430500"/>
          </a:xfrm>
          <a:prstGeom prst="rect">
            <a:avLst/>
          </a:prstGeom>
        </p:spPr>
      </p:pic>
      <p:pic>
        <p:nvPicPr>
          <p:cNvPr id="7" name="Picture 6" descr="17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6200" y="3142400"/>
            <a:ext cx="2228000" cy="2228000"/>
          </a:xfrm>
          <a:prstGeom prst="rect">
            <a:avLst/>
          </a:prstGeom>
        </p:spPr>
      </p:pic>
      <p:pic>
        <p:nvPicPr>
          <p:cNvPr id="8" name="Picture 7" descr="1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2700" y="3098800"/>
            <a:ext cx="2413000" cy="2273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7300" y="2794000"/>
            <a:ext cx="878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(a) #1				      (b) #5			        (c) #11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67100" y="5359400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(d) #17				 (e) #18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27400" y="5918200"/>
            <a:ext cx="64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Fig: Few images from the </a:t>
            </a: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dataset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27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Demosaicing Results</a:t>
            </a:r>
            <a:endParaRPr lang="en-US" dirty="0"/>
          </a:p>
        </p:txBody>
      </p:sp>
      <p:pic>
        <p:nvPicPr>
          <p:cNvPr id="6" name="Content Placeholder 5" descr="1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419" y="1587500"/>
            <a:ext cx="1869282" cy="1881983"/>
          </a:xfrm>
        </p:spPr>
      </p:pic>
      <p:pic>
        <p:nvPicPr>
          <p:cNvPr id="7" name="Picture 6" descr="demos#11.tif"/>
          <p:cNvPicPr>
            <a:picLocks noChangeAspect="1"/>
          </p:cNvPicPr>
          <p:nvPr/>
        </p:nvPicPr>
        <p:blipFill>
          <a:blip r:embed="rId3" cstate="print"/>
          <a:srcRect l="12909" t="4663" r="13500" b="12435"/>
          <a:stretch>
            <a:fillRect/>
          </a:stretch>
        </p:blipFill>
        <p:spPr>
          <a:xfrm>
            <a:off x="3264265" y="1587862"/>
            <a:ext cx="1915583" cy="1905000"/>
          </a:xfrm>
          <a:prstGeom prst="rect">
            <a:avLst/>
          </a:prstGeom>
        </p:spPr>
      </p:pic>
      <p:pic>
        <p:nvPicPr>
          <p:cNvPr id="8" name="Picture 7" descr="bili#11.tif"/>
          <p:cNvPicPr>
            <a:picLocks noChangeAspect="1"/>
          </p:cNvPicPr>
          <p:nvPr/>
        </p:nvPicPr>
        <p:blipFill>
          <a:blip r:embed="rId4" cstate="print"/>
          <a:srcRect l="12809" t="4958" r="13205" b="11681"/>
          <a:stretch>
            <a:fillRect/>
          </a:stretch>
        </p:blipFill>
        <p:spPr>
          <a:xfrm>
            <a:off x="5985697" y="1588227"/>
            <a:ext cx="2019300" cy="1930399"/>
          </a:xfrm>
          <a:prstGeom prst="rect">
            <a:avLst/>
          </a:prstGeom>
        </p:spPr>
      </p:pic>
      <p:pic>
        <p:nvPicPr>
          <p:cNvPr id="10" name="Picture 9" descr="conf#11.tif"/>
          <p:cNvPicPr>
            <a:picLocks noChangeAspect="1"/>
          </p:cNvPicPr>
          <p:nvPr/>
        </p:nvPicPr>
        <p:blipFill>
          <a:blip r:embed="rId5" cstate="print"/>
          <a:srcRect l="13007" t="4734" r="13007" b="11905"/>
          <a:stretch>
            <a:fillRect/>
          </a:stretch>
        </p:blipFill>
        <p:spPr>
          <a:xfrm>
            <a:off x="8754278" y="1562463"/>
            <a:ext cx="2032001" cy="1943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500" y="3721100"/>
            <a:ext cx="1087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(a)		(b)		                      (c)	              	              	         (e)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Fig: (a) is experimental original image, (b) to (d) correspond to reconstructed images of four different methods –bilinear interpolation, edge-corrected bilinear interpolation and proposed method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28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Metrics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4258" y="1698122"/>
            <a:ext cx="4901609" cy="247519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91016" y="1706388"/>
            <a:ext cx="4797968" cy="2432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5420" y="4323806"/>
            <a:ext cx="510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output PSNR/MSE for different </a:t>
            </a:r>
          </a:p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demosaicing algorithms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0973" y="4345577"/>
            <a:ext cx="512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output SSIM/FSIM for different </a:t>
            </a:r>
          </a:p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demosaicing algorithms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7CCD6-8A2D-48C0-9DF2-6B4F4FDDC760}" type="slidenum">
              <a:rPr lang="en-US" smtClean="0"/>
              <a:pPr>
                <a:defRPr/>
              </a:pPr>
              <a:t>29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Problem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92" y="1107979"/>
            <a:ext cx="10971372" cy="4525963"/>
          </a:xfrm>
        </p:spPr>
        <p:txBody>
          <a:bodyPr/>
          <a:lstStyle/>
          <a:p>
            <a:pPr>
              <a:buNone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Why Demosaicing?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Digital cameras in consumer electronics exploit a single image sensor, overlaid with a colour ﬁlter array (CFA), to acquire colour images.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Only one of the three primary colour components (i.e., R, G, or B) is recorded at each pixel location by the sensor.</a:t>
            </a:r>
          </a:p>
          <a:p>
            <a:pPr>
              <a:buNone/>
            </a:pP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Why Super Resolution?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Need for high resolution images in various fields like medical imaging for diagnosis, surveillance and satellite imaging applications(CARTOSAT),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Limited range of CCD sensors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3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607912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Super-resolution 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Image-1490805518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566" y="1430384"/>
            <a:ext cx="2050691" cy="2558262"/>
          </a:xfrm>
        </p:spPr>
      </p:pic>
      <p:pic>
        <p:nvPicPr>
          <p:cNvPr id="8" name="Picture 7" descr="Image-1490721459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946" y="1436913"/>
            <a:ext cx="2063933" cy="2560319"/>
          </a:xfrm>
          <a:prstGeom prst="rect">
            <a:avLst/>
          </a:prstGeom>
        </p:spPr>
      </p:pic>
      <p:pic>
        <p:nvPicPr>
          <p:cNvPr id="9" name="Picture 8" descr="Screenshot_20170328-2247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4695" y="1423852"/>
            <a:ext cx="2050871" cy="2573383"/>
          </a:xfrm>
          <a:prstGeom prst="rect">
            <a:avLst/>
          </a:prstGeom>
        </p:spPr>
      </p:pic>
      <p:pic>
        <p:nvPicPr>
          <p:cNvPr id="10" name="Picture 9" descr="Screenshot_20170328-224814~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3164" y="1410789"/>
            <a:ext cx="2062276" cy="2599508"/>
          </a:xfrm>
          <a:prstGeom prst="rect">
            <a:avLst/>
          </a:prstGeom>
        </p:spPr>
      </p:pic>
      <p:pic>
        <p:nvPicPr>
          <p:cNvPr id="11" name="Picture 10" descr="2017-03-28 (5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80293" y="1397725"/>
            <a:ext cx="2067274" cy="26125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5657" y="4219303"/>
            <a:ext cx="97866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(a) 		     (b) 		          (c) 		     (d) 			(e)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447" y="4787830"/>
            <a:ext cx="117304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Fig: Variation of test image for different SR algorithms (a) Test LR image (b)Yang et.al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(c) Kim et.al (d)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Bicubic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Interpolation (e)Proposed method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30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Metrics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77440" y="1652452"/>
          <a:ext cx="6792705" cy="25537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8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787">
                <a:tc>
                  <a:txBody>
                    <a:bodyPr/>
                    <a:lstStyle/>
                    <a:p>
                      <a:pPr algn="ctr"/>
                      <a:r>
                        <a:rPr lang="en-I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Image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Yang et al.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Kim et al.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Bicubic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Proposed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latin typeface="+mn-lt"/>
                        </a:rPr>
                        <a:t>#1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29.21/36.140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30.08/38.429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28.51/36.678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32.232/38.893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latin typeface="+mn-lt"/>
                        </a:rPr>
                        <a:t>#5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35.203/15.116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36.103/15.07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35.396/15.145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36.190/15.633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latin typeface="+mn-lt"/>
                        </a:rPr>
                        <a:t>#11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36.015/9.936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36.964/10.900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35.348/9.998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37.750/10.914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latin typeface="+mn-lt"/>
                        </a:rPr>
                        <a:t>#17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33.558/34.124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33.194/34.330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33.589/33.450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34.860/34.860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latin typeface="+mn-lt"/>
                        </a:rPr>
                        <a:t>#18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31.459/62.913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32.281</a:t>
                      </a: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/62.030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30.21/62.551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30.124/</a:t>
                      </a: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63.186</a:t>
                      </a: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0766" y="4532811"/>
            <a:ext cx="657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output PSNR/MSE for different SR algorithms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31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Metrics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38698" y="1600200"/>
          <a:ext cx="6831874" cy="25407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en-IN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Test Image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Yang et al.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Kim et al.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Bicubic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Proposed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#1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0.9766/0.9754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0.9801/0.9787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0.9825/0.9748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0.9875/0.9817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#5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0.9372/0.9801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0.9785/0.9782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0.9761/0.9833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0.9884/0.9898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#11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0.9365/0.9766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0.9847/0.9815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0.9893/0.9834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0.9906/0.9875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#17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0.9583/0.9750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0.9735/0.9737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0.9851/0.9769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0.9863/0.9808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#18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0.9653/0.9699</a:t>
                      </a:r>
                      <a:endParaRPr lang="en-US" sz="1400" b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0.9788/0.9712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0.9457/0.9535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0.9685/0.9562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8515" y="4415246"/>
            <a:ext cx="643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cs typeface="Times New Roman" pitchFamily="18" charset="0"/>
              </a:rPr>
              <a:t>Comparison of output SSIM/FSIM for different SR algorithms.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32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An image reconstruction algorithm is proposed to reconstruct mosaics based on an improved interpolating method and is followed with an image super-resolution algorithm.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Demosaicing algorithm yielded better results qualitatively and quantitatively compared to bilinear interpolation and edge corrected bilinear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Proposed example based super-resolution algorithm utilising matrix based implicit prior showed better PSNR and structural similarity results than state of the art algorithms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The combined framework proved to be efficient than carrying out each of them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seperately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33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demosaicing of images with weak spectral correlation can be done for further improvement of this work.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integrated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demosaicing algorithm with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correction algorithm may be proposed for better enhancement.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case of super-resolution, we believe that implementing higher order manifold learning in matrix domain will lead to better results, because we preserve the manifold structure in matrix domain.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also use back-propagation to control the parameter error iteratively. </a:t>
            </a:r>
            <a:endParaRPr lang="e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34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421880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25884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[1]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Glasner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D., S.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(October 2009), “Super-resolution from a single image,” in Proceedings of the 12th International Conference on Computer Vision (ICCV '09), pp. 349–356, IEEE, Kyoto, Japan.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.K.I. and Y.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Kwon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(2010), “Single-image super-resolution using sparse regression and natural image prior, ”IEEE Transactions on Pattern Analysis and Machine Intelligence, vol. 32, no. 6, pp. 1127–1133. </a:t>
            </a:r>
          </a:p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 Y. and Y. Yuan (2015), “Image pair analysis with matrix-value operator,” IEEE Transactions on Cybernetics, vol. 45, no. 10.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 Y.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Chen (July 2013), “Matrix-value regression for single-image super-resolution,” in Proceedings of the International Conference on Wavelet Analysis and Pattern Recognition (ICWAPR '13), pp. 215–220, IEEE, Tianjin, China.   </a:t>
            </a:r>
          </a:p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Wang Z., A. C.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Bovik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R. Sheikh, and E. P.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Simoncelli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(2004), “Image quality assessment: from error visibility to structural similarity,” IEEE Transactions on Image Processing, vol. 13, no. 4, pp. 600–612. 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[6]Yang J., J. Wright, T. S. Huang, and Y. Ma (2010), “Image super-resolution via sparse representation,” IEEE Transactions on Image Processing, vol. 19, no. 11, pp. 2861–2873.   </a:t>
            </a:r>
          </a:p>
          <a:p>
            <a:pPr lvl="0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35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 THANK YOU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641EC-44A5-4C61-A2BE-1E91E7462EDB}" type="slidenum">
              <a:rPr lang="en-US" smtClean="0"/>
              <a:pPr>
                <a:defRPr/>
              </a:pPr>
              <a:t>36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55149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Software/Hardware Tools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MATLAB R2015a</a:t>
            </a:r>
          </a:p>
          <a:p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McM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Image Database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4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5900"/>
            <a:ext cx="10972800" cy="906462"/>
          </a:xfrm>
        </p:spPr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Literature Survey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1386" y="1028700"/>
          <a:ext cx="11030223" cy="554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5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37240194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Colour Filter Array (CFA)</a:t>
            </a:r>
            <a:br>
              <a:rPr lang="en-IN" dirty="0">
                <a:latin typeface="Times New Roman" pitchFamily="18" charset="0"/>
                <a:cs typeface="Times New Roman" pitchFamily="18" charset="0"/>
              </a:rPr>
            </a:br>
            <a:r>
              <a:rPr lang="en-IN" dirty="0">
                <a:latin typeface="Times New Roman" pitchFamily="18" charset="0"/>
                <a:cs typeface="Times New Roman" pitchFamily="18" charset="0"/>
              </a:rPr>
              <a:t>and Bayer Pattern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386" y="1586387"/>
            <a:ext cx="5384099" cy="4725513"/>
          </a:xfrm>
        </p:spPr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arrangement of the colour components on the mosaiced image is determined by the selected CFA.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a Bayer Filter, for each 2×2 set of pixels, two diagonally opposed pixels have green filters, and the other two have red and blue filters.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green is sampled twice with respect to the red and the blue, to exploit the higher sensibility of the human eye to the green wavelength.</a:t>
            </a:r>
          </a:p>
        </p:txBody>
      </p:sp>
      <p:pic>
        <p:nvPicPr>
          <p:cNvPr id="1026" name="Picture 2" descr="C:\Users\csneha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2038" y="1751013"/>
            <a:ext cx="5343525" cy="2085975"/>
          </a:xfrm>
          <a:prstGeom prst="rect">
            <a:avLst/>
          </a:prstGeom>
          <a:noFill/>
        </p:spPr>
      </p:pic>
      <p:pic>
        <p:nvPicPr>
          <p:cNvPr id="5" name="Picture 3" descr="C:\Users\csneha\Desktop\Untitled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65325"/>
            <a:ext cx="5634038" cy="194082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7CCD6-8A2D-48C0-9DF2-6B4F4FDDC760}" type="slidenum">
              <a:rPr lang="en-US" smtClean="0"/>
              <a:pPr>
                <a:defRPr/>
              </a:pPr>
              <a:t>6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413319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Demosaicing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Estimates the missing colour components at each pixel location to restore a full-colour RGB image.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Method is called CFA Interpolation or Demosaicing.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Assumed that colour ratios and colour differences are constant over small regions- colour ratio and colour difference model.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Improper interpolation of neighboring pixel values- false colours and zipper effect.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7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108745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1" y="546104"/>
            <a:ext cx="10972800" cy="5778496"/>
          </a:xfrm>
        </p:spPr>
        <p:txBody>
          <a:bodyPr/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Colour ratio model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Based on the assumption of uniformity within an image area under consideration.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Fails near edge transitions - both the spectral and spatial correlation characteristics of the image vary significantly.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Colour difference model 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Based on assumption that all colour bands have spectral correlations and similar image structures such as textures and edges.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Many methods utilize the colour difference model, i.e., red-green and blue-green.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Colour difference plane is smoother than the R/B plane.</a:t>
            </a:r>
          </a:p>
          <a:p>
            <a:pPr lvl="2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8</a:t>
            </a:fld>
            <a:r>
              <a:rPr lang="en-US" dirty="0"/>
              <a:t> /36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Proposed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Three steps:</a:t>
            </a:r>
          </a:p>
          <a:p>
            <a:pPr marL="0" indent="0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i) New calculation of gradients</a:t>
            </a:r>
          </a:p>
          <a:p>
            <a:pPr marL="0" indent="0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ii) Edge classiﬁcation based on colour differences and gradient directions</a:t>
            </a:r>
          </a:p>
          <a:p>
            <a:pPr marL="0" indent="0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iii) Reﬁnement stage using a weighted sum strategy for artefacts reduction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59D9-BEDF-4041-A895-51F8F1C85C95}" type="slidenum">
              <a:rPr lang="en-US" smtClean="0"/>
              <a:pPr>
                <a:defRPr/>
              </a:pPr>
              <a:t>9</a:t>
            </a:fld>
            <a:r>
              <a:rPr lang="en-US" dirty="0"/>
              <a:t> /36</a:t>
            </a:r>
          </a:p>
        </p:txBody>
      </p:sp>
    </p:spTree>
    <p:extLst>
      <p:ext uri="{BB962C8B-B14F-4D97-AF65-F5344CB8AC3E}">
        <p14:creationId xmlns:p14="http://schemas.microsoft.com/office/powerpoint/2010/main" val="113269757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7840</TotalTime>
  <Words>2091</Words>
  <Application>Microsoft Office PowerPoint</Application>
  <PresentationFormat>Widescreen</PresentationFormat>
  <Paragraphs>319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Symbol</vt:lpstr>
      <vt:lpstr>Tahoma</vt:lpstr>
      <vt:lpstr>Times New Roman</vt:lpstr>
      <vt:lpstr>Verdana</vt:lpstr>
      <vt:lpstr>1_Default Design</vt:lpstr>
      <vt:lpstr>A Matrix-Based Implicit Prior for Joint Demosaicing and Super-Resolution Algorithm</vt:lpstr>
      <vt:lpstr>Objective</vt:lpstr>
      <vt:lpstr>Problem analysis</vt:lpstr>
      <vt:lpstr>Software/Hardware Tools</vt:lpstr>
      <vt:lpstr>Literature Survey</vt:lpstr>
      <vt:lpstr>Colour Filter Array (CFA) and Bayer Pattern</vt:lpstr>
      <vt:lpstr>Demosaicing</vt:lpstr>
      <vt:lpstr>PowerPoint Presentation</vt:lpstr>
      <vt:lpstr>Proposed method</vt:lpstr>
      <vt:lpstr>Block Diagram</vt:lpstr>
      <vt:lpstr>Demosaicing Process</vt:lpstr>
      <vt:lpstr>PowerPoint Presentation</vt:lpstr>
      <vt:lpstr>PowerPoint Presentation</vt:lpstr>
      <vt:lpstr>PowerPoint Presentation</vt:lpstr>
      <vt:lpstr>PowerPoint Presentation</vt:lpstr>
      <vt:lpstr>Super-resolution</vt:lpstr>
      <vt:lpstr>Regression based SR algorithms</vt:lpstr>
      <vt:lpstr>Image Patch Vectorisation</vt:lpstr>
      <vt:lpstr>Proposed method</vt:lpstr>
      <vt:lpstr>Block Diagram</vt:lpstr>
      <vt:lpstr>Matrix Value Operator</vt:lpstr>
      <vt:lpstr>Training Phase</vt:lpstr>
      <vt:lpstr>PowerPoint Presentation</vt:lpstr>
      <vt:lpstr>Training Phase cont.</vt:lpstr>
      <vt:lpstr>Reconstruction Phase</vt:lpstr>
      <vt:lpstr>Image Quality Assessment Metrics</vt:lpstr>
      <vt:lpstr>PowerPoint Presentation</vt:lpstr>
      <vt:lpstr>Demosaicing Results</vt:lpstr>
      <vt:lpstr>Metrics</vt:lpstr>
      <vt:lpstr>Super-resolution Results</vt:lpstr>
      <vt:lpstr>Metrics</vt:lpstr>
      <vt:lpstr>Metrics</vt:lpstr>
      <vt:lpstr>Conclusion</vt:lpstr>
      <vt:lpstr>Future Work</vt:lpstr>
      <vt:lpstr>References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Matrix-Based Implicit Prior for Joint Demosaicing and Super Resolution Algorithm</dc:title>
  <dc:creator>sreenithy c</dc:creator>
  <cp:lastModifiedBy>sreenithy c</cp:lastModifiedBy>
  <cp:revision>255</cp:revision>
  <dcterms:created xsi:type="dcterms:W3CDTF">2017-01-18T14:30:59Z</dcterms:created>
  <dcterms:modified xsi:type="dcterms:W3CDTF">2017-04-05T09:16:12Z</dcterms:modified>
</cp:coreProperties>
</file>