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embeddedFontLst>
    <p:embeddedFont>
      <p:font typeface="Book Antiqua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1" roundtripDataSignature="AMtx7mhrpdX0CyLeXq7pD2FkioFB8DRJ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B291AC6-72C1-427A-9A5E-20474A8F2F3B}">
  <a:tblStyle styleId="{8B291AC6-72C1-427A-9A5E-20474A8F2F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4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4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9ECE945A-414F-40B9-BE20-516486DF5757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6E6E6"/>
          </a:solidFill>
        </a:fill>
      </a:tcStyle>
    </a:band1H>
    <a:band2H>
      <a:tcTxStyle/>
    </a:band2H>
    <a:band1V>
      <a:tcTxStyle/>
      <a:tcStyle>
        <a:fill>
          <a:solidFill>
            <a:srgbClr val="E6E6E6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ookAntiqua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BookAntiqua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BookAntiqua-italic.fntdata"/><Relationship Id="rId6" Type="http://schemas.openxmlformats.org/officeDocument/2006/relationships/slide" Target="slides/slide1.xml"/><Relationship Id="rId18" Type="http://schemas.openxmlformats.org/officeDocument/2006/relationships/font" Target="fonts/BookAntiqu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I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2.gif"/><Relationship Id="rId6" Type="http://schemas.openxmlformats.org/officeDocument/2006/relationships/image" Target="../media/image5.png"/><Relationship Id="rId7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3865B4"/>
              </a:gs>
              <a:gs pos="25000">
                <a:srgbClr val="3865B4"/>
              </a:gs>
              <a:gs pos="94000">
                <a:srgbClr val="3A3838"/>
              </a:gs>
              <a:gs pos="100000">
                <a:srgbClr val="3A3838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>
            <p:ph type="ctrTitle"/>
          </p:nvPr>
        </p:nvSpPr>
        <p:spPr>
          <a:xfrm>
            <a:off x="2897215" y="1767754"/>
            <a:ext cx="6397570" cy="2031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"/>
              <a:buNone/>
            </a:pPr>
            <a:r>
              <a:rPr lang="en-IN" sz="56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Object Detection on Point Cloud data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91" name="Google Shape;91;p1"/>
          <p:cNvSpPr txBox="1"/>
          <p:nvPr>
            <p:ph idx="1" type="subTitle"/>
          </p:nvPr>
        </p:nvSpPr>
        <p:spPr>
          <a:xfrm>
            <a:off x="3045368" y="4074718"/>
            <a:ext cx="6105194" cy="682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lang="en-IN" sz="2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Sreenithy Chandran</a:t>
            </a:r>
            <a:endParaRPr sz="20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lang="en-IN" sz="2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Shenbagaraj </a:t>
            </a:r>
            <a:r>
              <a:rPr lang="en-IN" sz="2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Kannapiran</a:t>
            </a:r>
            <a:endParaRPr sz="20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 txBox="1"/>
          <p:nvPr>
            <p:ph type="title"/>
          </p:nvPr>
        </p:nvSpPr>
        <p:spPr>
          <a:xfrm>
            <a:off x="923192" y="339722"/>
            <a:ext cx="10515600" cy="91868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ook Antiqua"/>
              <a:buNone/>
            </a:pPr>
            <a:r>
              <a:rPr lang="en-IN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RESULTS FROM 2D LIDAR SETUP</a:t>
            </a:r>
            <a:endParaRPr/>
          </a:p>
        </p:txBody>
      </p:sp>
      <p:graphicFrame>
        <p:nvGraphicFramePr>
          <p:cNvPr id="201" name="Google Shape;201;p10"/>
          <p:cNvGraphicFramePr/>
          <p:nvPr/>
        </p:nvGraphicFramePr>
        <p:xfrm>
          <a:off x="7784516" y="190245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{9ECE945A-414F-40B9-BE20-516486DF5757}</a:tableStyleId>
              </a:tblPr>
              <a:tblGrid>
                <a:gridCol w="1321650"/>
                <a:gridCol w="1321650"/>
                <a:gridCol w="1321650"/>
              </a:tblGrid>
              <a:tr h="979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2D LIDAR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VELODYNE HDL 64E  (top end)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979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Range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6m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120m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979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Points per Second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 u="none" cap="none" strike="noStrike"/>
                        <a:t> ~500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 u="none" cap="none" strike="noStrike"/>
                        <a:t> ~2.2 Million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979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Cost 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$ 99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$ 100,000 (approx)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977" y="1520633"/>
            <a:ext cx="3453767" cy="487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0744" y="1470529"/>
            <a:ext cx="3453767" cy="478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0"/>
          <p:cNvSpPr/>
          <p:nvPr/>
        </p:nvSpPr>
        <p:spPr>
          <a:xfrm>
            <a:off x="5336930" y="3235569"/>
            <a:ext cx="1063869" cy="2151901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"/>
              <a:buNone/>
            </a:pPr>
            <a:r>
              <a:rPr lang="en-IN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References</a:t>
            </a:r>
            <a:endParaRPr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1295401" y="2097577"/>
            <a:ext cx="969498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IN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      [1] M. Simon, S. Milz, K. Amende, and H.-M. Gross, “Complex-yolo: Real-time 3d object detection on point clouds, arXiv preprint arXiv:1803.06199, 2018</a:t>
            </a:r>
            <a:endParaRPr sz="2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IN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      [2] Zhou, Y., Tuzel, O.: Voxelnet: End-to-end learning for point cloud based 3d object detection. CoRR abs/1711.06396 (2017)</a:t>
            </a:r>
            <a:endParaRPr sz="2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IN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      [3] Qi, C.R., Liu, W., Wu, C., Su, H., Guibas, L.J.: Frustum pointnets for 3d object detection from RGB-D data. CoRR abs/1711.08488 (2017)</a:t>
            </a:r>
            <a:endParaRPr sz="2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IN" sz="14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      [4] Li, B.: 3d fully convolutional network for vehicle detection in point cloud. CoRR abs/1611.08069 (2016)</a:t>
            </a:r>
            <a:endParaRPr sz="2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834500" y="2343860"/>
            <a:ext cx="10395012" cy="3731791"/>
          </a:xfrm>
          <a:prstGeom prst="rect">
            <a:avLst/>
          </a:prstGeom>
          <a:solidFill>
            <a:srgbClr val="7F7F7F">
              <a:alpha val="8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IN" sz="2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Perform object detection on point cloud data using Complex YOLO</a:t>
            </a:r>
            <a:endParaRPr/>
          </a:p>
          <a:p>
            <a:pPr indent="-285750" lvl="1" marL="742950" marR="0" rtl="0" algn="just">
              <a:spcBef>
                <a:spcPts val="465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IN" sz="2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Generate a single birds' eye view and 2D point map of  point cloud data and use as input to the YOLO network</a:t>
            </a:r>
            <a:endParaRPr/>
          </a:p>
          <a:p>
            <a:pPr indent="-285750" lvl="1" marL="742950" marR="0" rtl="0" algn="just">
              <a:spcBef>
                <a:spcPts val="465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IN" sz="2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Evaluate on KITTI dataset and additionally test on data collected from LIDAR setup</a:t>
            </a:r>
            <a:endParaRPr/>
          </a:p>
          <a:p>
            <a:pPr indent="-285750" lvl="1" marL="742950" marR="0" rtl="0" algn="just">
              <a:spcBef>
                <a:spcPts val="465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IN" sz="2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Evaluate the possibility of  using a low cost 2D LIDAR as an alternate to 3D LIDAR</a:t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932154" y="918354"/>
            <a:ext cx="3693112" cy="769441"/>
          </a:xfrm>
          <a:prstGeom prst="rect">
            <a:avLst/>
          </a:prstGeom>
          <a:solidFill>
            <a:srgbClr val="BF9000">
              <a:alpha val="52941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IN" sz="4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Objectives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>
            <p:ph type="title"/>
          </p:nvPr>
        </p:nvSpPr>
        <p:spPr>
          <a:xfrm>
            <a:off x="838200" y="349042"/>
            <a:ext cx="10515600" cy="98592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ook Antiqua"/>
              <a:buNone/>
            </a:pPr>
            <a:r>
              <a:rPr lang="en-IN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Complex YOLO: Implementation Details</a:t>
            </a:r>
            <a:endParaRPr/>
          </a:p>
        </p:txBody>
      </p:sp>
      <p:sp>
        <p:nvSpPr>
          <p:cNvPr id="104" name="Google Shape;104;p3"/>
          <p:cNvSpPr txBox="1"/>
          <p:nvPr/>
        </p:nvSpPr>
        <p:spPr>
          <a:xfrm>
            <a:off x="8234030" y="4639970"/>
            <a:ext cx="1380506" cy="646331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IN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COMPLEX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IN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YOLO</a:t>
            </a:r>
            <a:endParaRPr/>
          </a:p>
        </p:txBody>
      </p:sp>
      <p:sp>
        <p:nvSpPr>
          <p:cNvPr id="105" name="Google Shape;105;p3"/>
          <p:cNvSpPr txBox="1"/>
          <p:nvPr/>
        </p:nvSpPr>
        <p:spPr>
          <a:xfrm>
            <a:off x="2915184" y="1748968"/>
            <a:ext cx="2593730" cy="2308324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IN" sz="1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Each row of the file is one object and contains 15 values , including the tag  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IN" sz="1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2D bounding boxes -pixels in the camera image 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IN" sz="1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3D bounding boxes are in 2 co-ordinates</a:t>
            </a:r>
            <a:endParaRPr b="0" i="0" sz="1600" u="none" cap="none" strike="noStrik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6195938" y="2619639"/>
            <a:ext cx="1212191" cy="6463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IN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camera_2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label (.txt)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5957949" y="5417246"/>
            <a:ext cx="1814920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calibration (.txt)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10075698" y="4639970"/>
            <a:ext cx="1710267" cy="707886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2d Bounding box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2889305" y="5043992"/>
            <a:ext cx="2593730" cy="1200329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6 matrices :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i="1"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P03</a:t>
            </a: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 </a:t>
            </a:r>
            <a:r>
              <a:rPr i="1"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R0_rect</a:t>
            </a: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 </a:t>
            </a:r>
            <a:r>
              <a:rPr i="1"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Tr_velo_to_cam</a:t>
            </a: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and </a:t>
            </a:r>
            <a:r>
              <a:rPr i="1"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Tr_imu_to_velo</a:t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5957949" y="4099171"/>
            <a:ext cx="1814920" cy="646331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b="1"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 3D LIDAR points (.bin)</a:t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292606" y="2331529"/>
            <a:ext cx="2221144" cy="3016327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b="1"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KITTI Dataset</a:t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3 classes: Car, Cyclist, Pedestrian</a:t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7,481 samples for training including annotated ground truth</a:t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 Antiqua"/>
              <a:buNone/>
            </a:pPr>
            <a:r>
              <a:rPr b="1"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 85% </a:t>
            </a: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for training and </a:t>
            </a:r>
            <a:r>
              <a:rPr b="1"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15% </a:t>
            </a:r>
            <a:r>
              <a:rPr lang="en-IN" sz="1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for validation</a:t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descr="A close up of a car&#10;&#10;Description generated with high confidence" id="112" name="Google Shape;1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0101" y="1781467"/>
            <a:ext cx="2509149" cy="205953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2602523" y="2769575"/>
            <a:ext cx="202223" cy="29014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2613355" y="5057709"/>
            <a:ext cx="202223" cy="29014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2687082" y="4385209"/>
            <a:ext cx="2975164" cy="29014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5650202" y="2797730"/>
            <a:ext cx="445798" cy="29014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5670878" y="5496431"/>
            <a:ext cx="202223" cy="29014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9744005" y="4818061"/>
            <a:ext cx="202223" cy="29014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 rot="-2497043">
            <a:off x="7960977" y="5365996"/>
            <a:ext cx="202223" cy="29014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 rot="1652914">
            <a:off x="7902338" y="4385208"/>
            <a:ext cx="202223" cy="29014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 rot="5400000">
            <a:off x="7696113" y="3048735"/>
            <a:ext cx="1406231" cy="1107768"/>
          </a:xfrm>
          <a:prstGeom prst="bentArrow">
            <a:avLst>
              <a:gd fmla="val 13095" name="adj1"/>
              <a:gd fmla="val 18254" name="adj2"/>
              <a:gd fmla="val 25000" name="adj3"/>
              <a:gd fmla="val 44544" name="adj4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 amt="3000"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>
            <p:ph type="title"/>
          </p:nvPr>
        </p:nvSpPr>
        <p:spPr>
          <a:xfrm>
            <a:off x="641839" y="373917"/>
            <a:ext cx="10928838" cy="132556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ook Antiqua"/>
              <a:buNone/>
            </a:pPr>
            <a:r>
              <a:rPr lang="en-IN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Converting between coordinates systems</a:t>
            </a:r>
            <a:endParaRPr/>
          </a:p>
        </p:txBody>
      </p:sp>
      <p:pic>
        <p:nvPicPr>
          <p:cNvPr id="127" name="Google Shape;127;p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26202" l="23403" r="21728" t="36848"/>
          <a:stretch/>
        </p:blipFill>
        <p:spPr>
          <a:xfrm>
            <a:off x="946669" y="2121511"/>
            <a:ext cx="10319177" cy="3909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>
            <p:ph type="title"/>
          </p:nvPr>
        </p:nvSpPr>
        <p:spPr>
          <a:xfrm>
            <a:off x="1947495" y="253152"/>
            <a:ext cx="8297009" cy="6639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Book Antiqua"/>
              <a:buNone/>
            </a:pPr>
            <a:r>
              <a:rPr lang="en-IN" sz="3959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COMPLEX YOLO</a:t>
            </a:r>
            <a:endParaRPr/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 b="29230" l="43052" r="18828" t="44722"/>
          <a:stretch/>
        </p:blipFill>
        <p:spPr>
          <a:xfrm>
            <a:off x="3772266" y="1446422"/>
            <a:ext cx="4647467" cy="178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 txBox="1"/>
          <p:nvPr/>
        </p:nvSpPr>
        <p:spPr>
          <a:xfrm>
            <a:off x="4273430" y="1805985"/>
            <a:ext cx="46538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ook Antiqua"/>
              <a:buNone/>
            </a:pPr>
            <a:r>
              <a:rPr b="1" i="0" lang="en-IN" sz="1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512</a:t>
            </a:r>
            <a:endParaRPr/>
          </a:p>
        </p:txBody>
      </p:sp>
      <p:sp>
        <p:nvSpPr>
          <p:cNvPr id="135" name="Google Shape;135;p5"/>
          <p:cNvSpPr txBox="1"/>
          <p:nvPr/>
        </p:nvSpPr>
        <p:spPr>
          <a:xfrm>
            <a:off x="7909066" y="1490261"/>
            <a:ext cx="3836377" cy="4278094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ook Antiqua"/>
              <a:buNone/>
            </a:pPr>
            <a:r>
              <a:rPr b="1" i="0" lang="en-IN" sz="16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E-RPN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IN" sz="16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Parses the 3D position, object dimensions, probability, class scores p1...pn, orientation from the incoming feature map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IN" sz="16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Five boxes per grid cell        Regression parameters t and     object  scores p with a general probability p0 and n class scores p1...pn</a:t>
            </a:r>
            <a:endParaRPr b="0" i="0" sz="1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4">
            <a:alphaModFix/>
          </a:blip>
          <a:srcRect b="17307" l="51129" r="26803" t="22820"/>
          <a:stretch/>
        </p:blipFill>
        <p:spPr>
          <a:xfrm>
            <a:off x="4388458" y="3232726"/>
            <a:ext cx="2200029" cy="3357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5"/>
          <p:cNvGrpSpPr/>
          <p:nvPr/>
        </p:nvGrpSpPr>
        <p:grpSpPr>
          <a:xfrm>
            <a:off x="258816" y="1583802"/>
            <a:ext cx="2566987" cy="2671762"/>
            <a:chOff x="832004" y="1281113"/>
            <a:chExt cx="2566987" cy="2671762"/>
          </a:xfrm>
        </p:grpSpPr>
        <p:pic>
          <p:nvPicPr>
            <p:cNvPr descr="A close up of a logo&#10;&#10;Description generated with high confidence" id="138" name="Google Shape;138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2004" y="1281113"/>
              <a:ext cx="2262187" cy="22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generated with high confidence" id="139" name="Google Shape;139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84404" y="1433513"/>
              <a:ext cx="2262187" cy="22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generated with high confidence" id="140" name="Google Shape;140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36804" y="1690688"/>
              <a:ext cx="2262187" cy="22621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" name="Google Shape;141;p5"/>
          <p:cNvPicPr preferRelativeResize="0"/>
          <p:nvPr/>
        </p:nvPicPr>
        <p:blipFill rotWithShape="1">
          <a:blip r:embed="rId6">
            <a:alphaModFix/>
          </a:blip>
          <a:srcRect b="54234" l="38801" r="39030" t="26437"/>
          <a:stretch/>
        </p:blipFill>
        <p:spPr>
          <a:xfrm>
            <a:off x="8091328" y="3881566"/>
            <a:ext cx="3471852" cy="1702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/>
          <p:nvPr/>
        </p:nvSpPr>
        <p:spPr>
          <a:xfrm>
            <a:off x="3244362" y="1105912"/>
            <a:ext cx="4273061" cy="558739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2954215" y="3578469"/>
            <a:ext cx="182980" cy="32113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7566" y="4512739"/>
            <a:ext cx="217150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9966" y="4665139"/>
            <a:ext cx="217150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2366" y="4817539"/>
            <a:ext cx="21715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078" y="509138"/>
            <a:ext cx="3989940" cy="424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2471" y="509138"/>
            <a:ext cx="2847856" cy="424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37370" y="509138"/>
            <a:ext cx="3559841" cy="424261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512077" y="5220929"/>
            <a:ext cx="11185133" cy="1127933"/>
          </a:xfrm>
          <a:prstGeom prst="rect">
            <a:avLst/>
          </a:prstGeom>
          <a:solidFill>
            <a:srgbClr val="595959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Results of object detection performed on Bird’s eye view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255" y="190397"/>
            <a:ext cx="11083489" cy="128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255" y="1739191"/>
            <a:ext cx="1109568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062" y="3367240"/>
            <a:ext cx="11095682" cy="129856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512077" y="5220929"/>
            <a:ext cx="11185133" cy="1127933"/>
          </a:xfrm>
          <a:prstGeom prst="rect">
            <a:avLst/>
          </a:prstGeom>
          <a:solidFill>
            <a:srgbClr val="595959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Results of object detection performed on Panorama view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ook Antiqua"/>
              <a:buNone/>
            </a:pPr>
            <a:r>
              <a:rPr b="1" lang="en-IN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EVALUATION ON KITTI</a:t>
            </a:r>
            <a:endParaRPr/>
          </a:p>
        </p:txBody>
      </p:sp>
      <p:sp>
        <p:nvSpPr>
          <p:cNvPr id="168" name="Google Shape;168;p8"/>
          <p:cNvSpPr txBox="1"/>
          <p:nvPr>
            <p:ph idx="1" type="body"/>
          </p:nvPr>
        </p:nvSpPr>
        <p:spPr>
          <a:xfrm>
            <a:off x="838200" y="2073243"/>
            <a:ext cx="5369892" cy="5340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b="1" lang="en-IN" sz="2000">
                <a:solidFill>
                  <a:schemeClr val="accent2"/>
                </a:solidFill>
                <a:latin typeface="Book Antiqua"/>
                <a:ea typeface="Book Antiqua"/>
                <a:cs typeface="Book Antiqua"/>
                <a:sym typeface="Book Antiqua"/>
              </a:rPr>
              <a:t>KITTI Dataset </a:t>
            </a:r>
            <a:r>
              <a:rPr lang="en-IN" sz="2000">
                <a:solidFill>
                  <a:schemeClr val="accent2"/>
                </a:solidFill>
                <a:latin typeface="Book Antiqua"/>
                <a:ea typeface="Book Antiqua"/>
                <a:cs typeface="Book Antiqua"/>
                <a:sym typeface="Book Antiqua"/>
              </a:rPr>
              <a:t>: </a:t>
            </a:r>
            <a:r>
              <a:rPr lang="en-IN" sz="2000">
                <a:latin typeface="Book Antiqua"/>
                <a:ea typeface="Book Antiqua"/>
                <a:cs typeface="Book Antiqua"/>
                <a:sym typeface="Book Antiqua"/>
              </a:rPr>
              <a:t>85% training, 15% testing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b="1" lang="en-IN" sz="2000">
                <a:solidFill>
                  <a:schemeClr val="accent2"/>
                </a:solidFill>
                <a:latin typeface="Book Antiqua"/>
                <a:ea typeface="Book Antiqua"/>
                <a:cs typeface="Book Antiqua"/>
                <a:sym typeface="Book Antiqua"/>
              </a:rPr>
              <a:t>IoU thresholds </a:t>
            </a:r>
            <a:r>
              <a:rPr lang="en-IN" sz="2000">
                <a:solidFill>
                  <a:schemeClr val="accent2"/>
                </a:solidFill>
                <a:latin typeface="Book Antiqua"/>
                <a:ea typeface="Book Antiqua"/>
                <a:cs typeface="Book Antiqua"/>
                <a:sym typeface="Book Antiqua"/>
              </a:rPr>
              <a:t>: </a:t>
            </a:r>
            <a:r>
              <a:rPr lang="en-IN" sz="2000">
                <a:latin typeface="Book Antiqua"/>
                <a:ea typeface="Book Antiqua"/>
                <a:cs typeface="Book Antiqua"/>
                <a:sym typeface="Book Antiqua"/>
              </a:rPr>
              <a:t>0.7 for class Car, 0.5 for class Pedestrian and Cyclist</a:t>
            </a:r>
            <a:endParaRPr sz="20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b="1" lang="en-IN" sz="2000">
                <a:solidFill>
                  <a:schemeClr val="accent2"/>
                </a:solidFill>
                <a:latin typeface="Book Antiqua"/>
                <a:ea typeface="Book Antiqua"/>
                <a:cs typeface="Book Antiqua"/>
                <a:sym typeface="Book Antiqua"/>
              </a:rPr>
              <a:t>Metric for comparison</a:t>
            </a:r>
            <a:r>
              <a:rPr lang="en-IN" sz="2000">
                <a:solidFill>
                  <a:schemeClr val="accent2"/>
                </a:solidFill>
                <a:latin typeface="Book Antiqua"/>
                <a:ea typeface="Book Antiqua"/>
                <a:cs typeface="Book Antiqua"/>
                <a:sym typeface="Book Antiqua"/>
              </a:rPr>
              <a:t>: </a:t>
            </a:r>
            <a:r>
              <a:rPr lang="en-IN" sz="2000">
                <a:latin typeface="Book Antiqua"/>
                <a:ea typeface="Book Antiqua"/>
                <a:cs typeface="Book Antiqua"/>
                <a:sym typeface="Book Antiqua"/>
              </a:rPr>
              <a:t>Mean Average precision (AP)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IN" sz="2000">
                <a:latin typeface="Book Antiqua"/>
                <a:ea typeface="Book Antiqua"/>
                <a:cs typeface="Book Antiqua"/>
                <a:sym typeface="Book Antiqua"/>
              </a:rPr>
              <a:t> It is the average of the maximum precisions at different recall values</a:t>
            </a:r>
            <a:endParaRPr sz="20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Book Antiqua"/>
              <a:ea typeface="Book Antiqua"/>
              <a:cs typeface="Book Antiqua"/>
              <a:sym typeface="Book Antiqua"/>
            </a:endParaRPr>
          </a:p>
        </p:txBody>
      </p:sp>
      <p:graphicFrame>
        <p:nvGraphicFramePr>
          <p:cNvPr id="169" name="Google Shape;169;p8"/>
          <p:cNvGraphicFramePr/>
          <p:nvPr/>
        </p:nvGraphicFramePr>
        <p:xfrm>
          <a:off x="999754" y="470502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{8B291AC6-72C1-427A-9A5E-20474A8F2F3B}</a:tableStyleId>
              </a:tblPr>
              <a:tblGrid>
                <a:gridCol w="1261700"/>
                <a:gridCol w="1066475"/>
                <a:gridCol w="1456925"/>
                <a:gridCol w="12617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METHOD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CAR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PEDESTRIAN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CYCLIST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Birds eye view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61.21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25.92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34.84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Panorama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40.5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-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-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pSp>
        <p:nvGrpSpPr>
          <p:cNvPr id="170" name="Google Shape;170;p8"/>
          <p:cNvGrpSpPr/>
          <p:nvPr/>
        </p:nvGrpSpPr>
        <p:grpSpPr>
          <a:xfrm>
            <a:off x="6696606" y="1835556"/>
            <a:ext cx="4263422" cy="3415483"/>
            <a:chOff x="1122281" y="1069866"/>
            <a:chExt cx="5428462" cy="4559946"/>
          </a:xfrm>
        </p:grpSpPr>
        <p:pic>
          <p:nvPicPr>
            <p:cNvPr id="171" name="Google Shape;171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22281" y="1387197"/>
              <a:ext cx="3559841" cy="4242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8"/>
            <p:cNvPicPr preferRelativeResize="0"/>
            <p:nvPr/>
          </p:nvPicPr>
          <p:blipFill rotWithShape="1">
            <a:blip r:embed="rId3">
              <a:alphaModFix/>
            </a:blip>
            <a:srcRect b="44577" l="41583" r="36700" t="30884"/>
            <a:stretch/>
          </p:blipFill>
          <p:spPr>
            <a:xfrm>
              <a:off x="3815163" y="1069866"/>
              <a:ext cx="2735580" cy="2816334"/>
            </a:xfrm>
            <a:prstGeom prst="ellipse">
              <a:avLst/>
            </a:prstGeom>
            <a:noFill/>
            <a:ln cap="rnd" cmpd="sng" w="6350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0" sx="-80000" rotWithShape="0" dir="5400000" dist="292100" sy="-18000">
                <a:srgbClr val="000000">
                  <a:alpha val="21960"/>
                </a:srgbClr>
              </a:outerShdw>
            </a:effectLst>
          </p:spPr>
        </p:pic>
        <p:sp>
          <p:nvSpPr>
            <p:cNvPr id="173" name="Google Shape;173;p8"/>
            <p:cNvSpPr/>
            <p:nvPr/>
          </p:nvSpPr>
          <p:spPr>
            <a:xfrm>
              <a:off x="2606040" y="2773680"/>
              <a:ext cx="838200" cy="792481"/>
            </a:xfrm>
            <a:prstGeom prst="ellipse">
              <a:avLst/>
            </a:prstGeom>
            <a:noFill/>
            <a:ln cap="flat" cmpd="sng" w="28575">
              <a:solidFill>
                <a:srgbClr val="33333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cxnSp>
          <p:nvCxnSpPr>
            <p:cNvPr id="174" name="Google Shape;174;p8"/>
            <p:cNvCxnSpPr>
              <a:stCxn id="173" idx="1"/>
              <a:endCxn id="172" idx="1"/>
            </p:cNvCxnSpPr>
            <p:nvPr/>
          </p:nvCxnSpPr>
          <p:spPr>
            <a:xfrm flipH="1" rot="10800000">
              <a:off x="2728792" y="1482436"/>
              <a:ext cx="1487100" cy="1407300"/>
            </a:xfrm>
            <a:prstGeom prst="straightConnector1">
              <a:avLst/>
            </a:prstGeom>
            <a:noFill/>
            <a:ln cap="flat" cmpd="sng" w="28575">
              <a:solidFill>
                <a:srgbClr val="33333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5" name="Google Shape;175;p8"/>
            <p:cNvCxnSpPr>
              <a:endCxn id="172" idx="4"/>
            </p:cNvCxnSpPr>
            <p:nvPr/>
          </p:nvCxnSpPr>
          <p:spPr>
            <a:xfrm>
              <a:off x="3025053" y="3566100"/>
              <a:ext cx="2157900" cy="320100"/>
            </a:xfrm>
            <a:prstGeom prst="straightConnector1">
              <a:avLst/>
            </a:prstGeom>
            <a:noFill/>
            <a:ln cap="flat" cmpd="sng" w="28575">
              <a:solidFill>
                <a:srgbClr val="33333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176" name="Google Shape;176;p8"/>
          <p:cNvPicPr preferRelativeResize="0"/>
          <p:nvPr/>
        </p:nvPicPr>
        <p:blipFill rotWithShape="1">
          <a:blip r:embed="rId4">
            <a:alphaModFix/>
          </a:blip>
          <a:srcRect b="62778" l="0" r="62006" t="-3664"/>
          <a:stretch/>
        </p:blipFill>
        <p:spPr>
          <a:xfrm>
            <a:off x="9827887" y="4467669"/>
            <a:ext cx="1619844" cy="71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 rotWithShape="1">
          <a:blip r:embed="rId4">
            <a:alphaModFix/>
          </a:blip>
          <a:srcRect b="0" l="0" r="0" t="43611"/>
          <a:stretch/>
        </p:blipFill>
        <p:spPr>
          <a:xfrm>
            <a:off x="7198816" y="5395908"/>
            <a:ext cx="4263423" cy="979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9"/>
          <p:cNvGrpSpPr/>
          <p:nvPr/>
        </p:nvGrpSpPr>
        <p:grpSpPr>
          <a:xfrm>
            <a:off x="1007485" y="1531695"/>
            <a:ext cx="3892763" cy="4512026"/>
            <a:chOff x="596412" y="852193"/>
            <a:chExt cx="3687601" cy="4736416"/>
          </a:xfrm>
        </p:grpSpPr>
        <p:pic>
          <p:nvPicPr>
            <p:cNvPr id="183" name="Google Shape;183;p9"/>
            <p:cNvPicPr preferRelativeResize="0"/>
            <p:nvPr/>
          </p:nvPicPr>
          <p:blipFill rotWithShape="1">
            <a:blip r:embed="rId3">
              <a:alphaModFix/>
            </a:blip>
            <a:srcRect b="0" l="9584" r="0" t="0"/>
            <a:stretch/>
          </p:blipFill>
          <p:spPr>
            <a:xfrm rot="5400000">
              <a:off x="217408" y="1522004"/>
              <a:ext cx="4445608" cy="36876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4" name="Google Shape;184;p9"/>
            <p:cNvCxnSpPr/>
            <p:nvPr/>
          </p:nvCxnSpPr>
          <p:spPr>
            <a:xfrm flipH="1" rot="10800000">
              <a:off x="2831122" y="852193"/>
              <a:ext cx="59099" cy="685913"/>
            </a:xfrm>
            <a:prstGeom prst="straightConnector1">
              <a:avLst/>
            </a:prstGeom>
            <a:noFill/>
            <a:ln cap="flat" cmpd="sng" w="28575">
              <a:solidFill>
                <a:schemeClr val="accent4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85" name="Google Shape;185;p9"/>
            <p:cNvSpPr/>
            <p:nvPr/>
          </p:nvSpPr>
          <p:spPr>
            <a:xfrm rot="-1272637">
              <a:off x="2516440" y="1443065"/>
              <a:ext cx="746124" cy="349672"/>
            </a:xfrm>
            <a:prstGeom prst="curvedUp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rgbClr val="FF0000"/>
            </a:solidFill>
            <a:ln cap="flat" cmpd="sng" w="127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6" name="Google Shape;186;p9"/>
            <p:cNvCxnSpPr/>
            <p:nvPr/>
          </p:nvCxnSpPr>
          <p:spPr>
            <a:xfrm flipH="1" rot="10800000">
              <a:off x="1698116" y="2204540"/>
              <a:ext cx="2203324" cy="1"/>
            </a:xfrm>
            <a:prstGeom prst="straightConnector1">
              <a:avLst/>
            </a:prstGeom>
            <a:noFill/>
            <a:ln cap="flat" cmpd="sng" w="28575">
              <a:solidFill>
                <a:schemeClr val="accent4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87" name="Google Shape;187;p9"/>
            <p:cNvSpPr/>
            <p:nvPr/>
          </p:nvSpPr>
          <p:spPr>
            <a:xfrm>
              <a:off x="3753393" y="1976849"/>
              <a:ext cx="313509" cy="461551"/>
            </a:xfrm>
            <a:prstGeom prst="curvedLef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rgbClr val="00B0F0"/>
            </a:solidFill>
            <a:ln cap="flat" cmpd="sng" w="12700">
              <a:solidFill>
                <a:srgbClr val="00B0F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2889502" y="3952784"/>
              <a:ext cx="1219200" cy="598714"/>
            </a:xfrm>
            <a:prstGeom prst="roundRect">
              <a:avLst>
                <a:gd fmla="val 16667" name="adj"/>
              </a:avLst>
            </a:prstGeom>
            <a:solidFill>
              <a:srgbClr val="D8D8D8">
                <a:alpha val="76862"/>
              </a:srgbClr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Raspberry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pi</a:t>
              </a: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082925" y="1019187"/>
              <a:ext cx="1219200" cy="598714"/>
            </a:xfrm>
            <a:prstGeom prst="roundRect">
              <a:avLst>
                <a:gd fmla="val 16667" name="adj"/>
              </a:avLst>
            </a:prstGeom>
            <a:solidFill>
              <a:srgbClr val="D8D8D8">
                <a:alpha val="76862"/>
              </a:srgbClr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Azimuth angle (</a:t>
              </a:r>
              <a:r>
                <a:rPr b="1" lang="en-IN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Φ</a:t>
              </a:r>
              <a:r>
                <a:rPr lang="en-IN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925722" y="4963769"/>
              <a:ext cx="972694" cy="418123"/>
            </a:xfrm>
            <a:prstGeom prst="roundRect">
              <a:avLst>
                <a:gd fmla="val 16667" name="adj"/>
              </a:avLst>
            </a:prstGeom>
            <a:solidFill>
              <a:srgbClr val="D8D8D8">
                <a:alpha val="76862"/>
              </a:srgbClr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Teensy</a:t>
              </a: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844683" y="2905760"/>
              <a:ext cx="879617" cy="598714"/>
            </a:xfrm>
            <a:prstGeom prst="roundRect">
              <a:avLst>
                <a:gd fmla="val 16667" name="adj"/>
              </a:avLst>
            </a:prstGeom>
            <a:solidFill>
              <a:srgbClr val="D8D8D8">
                <a:alpha val="76862"/>
              </a:srgbClr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Servo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motor</a:t>
              </a: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3440178" y="1198251"/>
              <a:ext cx="721909" cy="598714"/>
            </a:xfrm>
            <a:prstGeom prst="roundRect">
              <a:avLst>
                <a:gd fmla="val 16667" name="adj"/>
              </a:avLst>
            </a:prstGeom>
            <a:solidFill>
              <a:srgbClr val="D8D8D8">
                <a:alpha val="76862"/>
              </a:srgbClr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2D lidar</a:t>
              </a: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3072867" y="2696766"/>
              <a:ext cx="1171429" cy="598714"/>
            </a:xfrm>
            <a:prstGeom prst="roundRect">
              <a:avLst>
                <a:gd fmla="val 16667" name="adj"/>
              </a:avLst>
            </a:prstGeom>
            <a:solidFill>
              <a:srgbClr val="D8D8D8">
                <a:alpha val="85882"/>
              </a:srgbClr>
            </a:solidFill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80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Elevation (Θ)</a:t>
              </a:r>
              <a:endParaRPr/>
            </a:p>
          </p:txBody>
        </p:sp>
      </p:grpSp>
      <p:sp>
        <p:nvSpPr>
          <p:cNvPr id="194" name="Google Shape;194;p9"/>
          <p:cNvSpPr txBox="1"/>
          <p:nvPr/>
        </p:nvSpPr>
        <p:spPr>
          <a:xfrm flipH="1">
            <a:off x="1100138" y="487032"/>
            <a:ext cx="9864970" cy="70788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0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2D LIDAR SETUP</a:t>
            </a:r>
            <a:endParaRPr/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73" y="2177983"/>
            <a:ext cx="57150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2018-11-29T04:19:09Z</dcterms:created>
  <dc:creator>sreenithy c</dc:creator>
</cp:coreProperties>
</file>