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8038E574-B348-4955-BE85-075E1028B7EF}">
  <a:tblStyle styleId="{8038E574-B348-4955-BE85-075E1028B7EF}"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Google Shape;177;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Google Shape;189;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Google Shape;195;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1" name="Shape 201"/>
        <p:cNvGrpSpPr/>
        <p:nvPr/>
      </p:nvGrpSpPr>
      <p:grpSpPr>
        <a:xfrm>
          <a:off x="0" y="0"/>
          <a:ext cx="0" cy="0"/>
          <a:chOff x="0" y="0"/>
          <a:chExt cx="0" cy="0"/>
        </a:xfrm>
      </p:grpSpPr>
      <p:sp>
        <p:nvSpPr>
          <p:cNvPr id="202" name="Google Shape;202;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3" name="Shape 223"/>
        <p:cNvGrpSpPr/>
        <p:nvPr/>
      </p:nvGrpSpPr>
      <p:grpSpPr>
        <a:xfrm>
          <a:off x="0" y="0"/>
          <a:ext cx="0" cy="0"/>
          <a:chOff x="0" y="0"/>
          <a:chExt cx="0" cy="0"/>
        </a:xfrm>
      </p:grpSpPr>
      <p:sp>
        <p:nvSpPr>
          <p:cNvPr id="224" name="Google Shape;224;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0" name="Shape 230"/>
        <p:cNvGrpSpPr/>
        <p:nvPr/>
      </p:nvGrpSpPr>
      <p:grpSpPr>
        <a:xfrm>
          <a:off x="0" y="0"/>
          <a:ext cx="0" cy="0"/>
          <a:chOff x="0" y="0"/>
          <a:chExt cx="0" cy="0"/>
        </a:xfrm>
      </p:grpSpPr>
      <p:sp>
        <p:nvSpPr>
          <p:cNvPr id="231" name="Google Shape;231;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Google Shape;249;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3" name="Shape 253"/>
        <p:cNvGrpSpPr/>
        <p:nvPr/>
      </p:nvGrpSpPr>
      <p:grpSpPr>
        <a:xfrm>
          <a:off x="0" y="0"/>
          <a:ext cx="0" cy="0"/>
          <a:chOff x="0" y="0"/>
          <a:chExt cx="0" cy="0"/>
        </a:xfrm>
      </p:grpSpPr>
      <p:sp>
        <p:nvSpPr>
          <p:cNvPr id="254" name="Google Shape;254;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0" name="Shape 260"/>
        <p:cNvGrpSpPr/>
        <p:nvPr/>
      </p:nvGrpSpPr>
      <p:grpSpPr>
        <a:xfrm>
          <a:off x="0" y="0"/>
          <a:ext cx="0" cy="0"/>
          <a:chOff x="0" y="0"/>
          <a:chExt cx="0" cy="0"/>
        </a:xfrm>
      </p:grpSpPr>
      <p:sp>
        <p:nvSpPr>
          <p:cNvPr id="261" name="Google Shape;261;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6" name="Shape 266"/>
        <p:cNvGrpSpPr/>
        <p:nvPr/>
      </p:nvGrpSpPr>
      <p:grpSpPr>
        <a:xfrm>
          <a:off x="0" y="0"/>
          <a:ext cx="0" cy="0"/>
          <a:chOff x="0" y="0"/>
          <a:chExt cx="0" cy="0"/>
        </a:xfrm>
      </p:grpSpPr>
      <p:sp>
        <p:nvSpPr>
          <p:cNvPr id="267" name="Google Shape;267;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9" name="Shape 279"/>
        <p:cNvGrpSpPr/>
        <p:nvPr/>
      </p:nvGrpSpPr>
      <p:grpSpPr>
        <a:xfrm>
          <a:off x="0" y="0"/>
          <a:ext cx="0" cy="0"/>
          <a:chOff x="0" y="0"/>
          <a:chExt cx="0" cy="0"/>
        </a:xfrm>
      </p:grpSpPr>
      <p:sp>
        <p:nvSpPr>
          <p:cNvPr id="280" name="Google Shape;280;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4" name="Shape 284"/>
        <p:cNvGrpSpPr/>
        <p:nvPr/>
      </p:nvGrpSpPr>
      <p:grpSpPr>
        <a:xfrm>
          <a:off x="0" y="0"/>
          <a:ext cx="0" cy="0"/>
          <a:chOff x="0" y="0"/>
          <a:chExt cx="0" cy="0"/>
        </a:xfrm>
      </p:grpSpPr>
      <p:sp>
        <p:nvSpPr>
          <p:cNvPr id="285" name="Google Shape;285;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0" name="Shape 300"/>
        <p:cNvGrpSpPr/>
        <p:nvPr/>
      </p:nvGrpSpPr>
      <p:grpSpPr>
        <a:xfrm>
          <a:off x="0" y="0"/>
          <a:ext cx="0" cy="0"/>
          <a:chOff x="0" y="0"/>
          <a:chExt cx="0" cy="0"/>
        </a:xfrm>
      </p:grpSpPr>
      <p:sp>
        <p:nvSpPr>
          <p:cNvPr id="301" name="Google Shape;301;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67" name="Shape 67"/>
        <p:cNvGrpSpPr/>
        <p:nvPr/>
      </p:nvGrpSpPr>
      <p:grpSpPr>
        <a:xfrm>
          <a:off x="0" y="0"/>
          <a:ext cx="0" cy="0"/>
          <a:chOff x="0" y="0"/>
          <a:chExt cx="0" cy="0"/>
        </a:xfrm>
      </p:grpSpPr>
      <p:sp>
        <p:nvSpPr>
          <p:cNvPr id="68" name="Google Shape;68;p11"/>
          <p:cNvSpPr txBox="1"/>
          <p:nvPr>
            <p:ph type="title"/>
          </p:nvPr>
        </p:nvSpPr>
        <p:spPr>
          <a:xfrm>
            <a:off x="838200" y="365125"/>
            <a:ext cx="10515600" cy="132556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11"/>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0" name="Google Shape;70;p11"/>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74" name="Shape 74"/>
        <p:cNvGrpSpPr/>
        <p:nvPr/>
      </p:nvGrpSpPr>
      <p:grpSpPr>
        <a:xfrm>
          <a:off x="0" y="0"/>
          <a:ext cx="0" cy="0"/>
          <a:chOff x="0" y="0"/>
          <a:chExt cx="0" cy="0"/>
        </a:xfrm>
      </p:grpSpPr>
      <p:sp>
        <p:nvSpPr>
          <p:cNvPr id="75" name="Google Shape;75;p12"/>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838200" y="365125"/>
            <a:ext cx="10515600" cy="132556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838200" y="1825625"/>
            <a:ext cx="10515600" cy="4351337"/>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23" name="Shape 23"/>
        <p:cNvGrpSpPr/>
        <p:nvPr/>
      </p:nvGrpSpPr>
      <p:grpSpPr>
        <a:xfrm>
          <a:off x="0" y="0"/>
          <a:ext cx="0" cy="0"/>
          <a:chOff x="0" y="0"/>
          <a:chExt cx="0" cy="0"/>
        </a:xfrm>
      </p:grpSpPr>
      <p:sp>
        <p:nvSpPr>
          <p:cNvPr id="24" name="Google Shape;24;p4"/>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 name="Google Shape;26;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29" name="Shape 29"/>
        <p:cNvGrpSpPr/>
        <p:nvPr/>
      </p:nvGrpSpPr>
      <p:grpSpPr>
        <a:xfrm>
          <a:off x="0" y="0"/>
          <a:ext cx="0" cy="0"/>
          <a:chOff x="0" y="0"/>
          <a:chExt cx="0" cy="0"/>
        </a:xfrm>
      </p:grpSpPr>
      <p:sp>
        <p:nvSpPr>
          <p:cNvPr id="30" name="Google Shape;30;p5"/>
          <p:cNvSpPr txBox="1"/>
          <p:nvPr>
            <p:ph type="title"/>
          </p:nvPr>
        </p:nvSpPr>
        <p:spPr>
          <a:xfrm>
            <a:off x="838200" y="365125"/>
            <a:ext cx="10515600" cy="132556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rot="5400000">
            <a:off x="3920332" y="-1256506"/>
            <a:ext cx="4351337"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35" name="Shape 35"/>
        <p:cNvGrpSpPr/>
        <p:nvPr/>
      </p:nvGrpSpPr>
      <p:grpSpPr>
        <a:xfrm>
          <a:off x="0" y="0"/>
          <a:ext cx="0" cy="0"/>
          <a:chOff x="0" y="0"/>
          <a:chExt cx="0" cy="0"/>
        </a:xfrm>
      </p:grpSpPr>
      <p:sp>
        <p:nvSpPr>
          <p:cNvPr id="36" name="Google Shape;36;p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6"/>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sz="3200">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38" name="Google Shape;38;p6"/>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39" name="Google Shape;39;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42" name="Shape 42"/>
        <p:cNvGrpSpPr/>
        <p:nvPr/>
      </p:nvGrpSpPr>
      <p:grpSpPr>
        <a:xfrm>
          <a:off x="0" y="0"/>
          <a:ext cx="0" cy="0"/>
          <a:chOff x="0" y="0"/>
          <a:chExt cx="0" cy="0"/>
        </a:xfrm>
      </p:grpSpPr>
      <p:sp>
        <p:nvSpPr>
          <p:cNvPr id="43" name="Google Shape;43;p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45" name="Google Shape;45;p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46" name="Google Shape;46;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9" name="Shape 49"/>
        <p:cNvGrpSpPr/>
        <p:nvPr/>
      </p:nvGrpSpPr>
      <p:grpSpPr>
        <a:xfrm>
          <a:off x="0" y="0"/>
          <a:ext cx="0" cy="0"/>
          <a:chOff x="0" y="0"/>
          <a:chExt cx="0" cy="0"/>
        </a:xfrm>
      </p:grpSpPr>
      <p:sp>
        <p:nvSpPr>
          <p:cNvPr id="50" name="Google Shape;50;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3" name="Shape 53"/>
        <p:cNvGrpSpPr/>
        <p:nvPr/>
      </p:nvGrpSpPr>
      <p:grpSpPr>
        <a:xfrm>
          <a:off x="0" y="0"/>
          <a:ext cx="0" cy="0"/>
          <a:chOff x="0" y="0"/>
          <a:chExt cx="0" cy="0"/>
        </a:xfrm>
      </p:grpSpPr>
      <p:sp>
        <p:nvSpPr>
          <p:cNvPr id="54" name="Google Shape;54;p9"/>
          <p:cNvSpPr txBox="1"/>
          <p:nvPr>
            <p:ph type="title"/>
          </p:nvPr>
        </p:nvSpPr>
        <p:spPr>
          <a:xfrm>
            <a:off x="838200" y="365125"/>
            <a:ext cx="10515600" cy="132556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58" name="Shape 58"/>
        <p:cNvGrpSpPr/>
        <p:nvPr/>
      </p:nvGrpSpPr>
      <p:grpSpPr>
        <a:xfrm>
          <a:off x="0" y="0"/>
          <a:ext cx="0" cy="0"/>
          <a:chOff x="0" y="0"/>
          <a:chExt cx="0" cy="0"/>
        </a:xfrm>
      </p:grpSpPr>
      <p:sp>
        <p:nvSpPr>
          <p:cNvPr id="59" name="Google Shape;59;p10"/>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0"/>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61" name="Google Shape;61;p10"/>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2" name="Google Shape;62;p10"/>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63" name="Google Shape;63;p10"/>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4" name="Google Shape;64;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2"/>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838200" y="1825625"/>
            <a:ext cx="10515600" cy="4351337"/>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200" u="none" cap="none" strike="noStrike">
                <a:solidFill>
                  <a:srgbClr val="898989"/>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3.png"/><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6.jp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3"/>
          <p:cNvSpPr txBox="1"/>
          <p:nvPr>
            <p:ph type="ctrTitle"/>
          </p:nvPr>
        </p:nvSpPr>
        <p:spPr>
          <a:xfrm>
            <a:off x="1524000" y="1122362"/>
            <a:ext cx="9144000" cy="23876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6000"/>
              <a:buFont typeface="Calibri"/>
              <a:buNone/>
            </a:pPr>
            <a:r>
              <a:rPr b="0" i="0" lang="en-US" sz="6000" u="none">
                <a:solidFill>
                  <a:schemeClr val="dk1"/>
                </a:solidFill>
                <a:latin typeface="Calibri"/>
                <a:ea typeface="Calibri"/>
                <a:cs typeface="Calibri"/>
                <a:sym typeface="Calibri"/>
              </a:rPr>
              <a:t>Voice Converter Using DeepSpeech and Tacotron</a:t>
            </a:r>
            <a:endParaRPr/>
          </a:p>
        </p:txBody>
      </p:sp>
      <p:sp>
        <p:nvSpPr>
          <p:cNvPr id="85" name="Google Shape;85;p13"/>
          <p:cNvSpPr txBox="1"/>
          <p:nvPr>
            <p:ph idx="1" type="subTitle"/>
          </p:nvPr>
        </p:nvSpPr>
        <p:spPr>
          <a:xfrm>
            <a:off x="1524000" y="3602037"/>
            <a:ext cx="9144000" cy="1655762"/>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2400"/>
              <a:buNone/>
            </a:pPr>
            <a:r>
              <a:rPr b="0" i="0" lang="en-US" sz="2400" u="none">
                <a:solidFill>
                  <a:schemeClr val="dk1"/>
                </a:solidFill>
                <a:latin typeface="Calibri"/>
                <a:ea typeface="Calibri"/>
                <a:cs typeface="Calibri"/>
                <a:sym typeface="Calibri"/>
              </a:rPr>
              <a:t>Sreenithy Chandran, Satyajit Giri</a:t>
            </a:r>
            <a:endParaRPr/>
          </a:p>
          <a:p>
            <a:pPr indent="0" lvl="0" marL="0" rtl="0" algn="ctr">
              <a:lnSpc>
                <a:spcPct val="90000"/>
              </a:lnSpc>
              <a:spcBef>
                <a:spcPts val="1000"/>
              </a:spcBef>
              <a:spcAft>
                <a:spcPts val="0"/>
              </a:spcAft>
              <a:buClr>
                <a:schemeClr val="dk1"/>
              </a:buClr>
              <a:buSzPts val="2400"/>
              <a:buNone/>
            </a:pPr>
            <a:r>
              <a:rPr b="0" i="0" lang="en-US" sz="2400" u="none">
                <a:solidFill>
                  <a:schemeClr val="dk1"/>
                </a:solidFill>
                <a:latin typeface="Calibri"/>
                <a:ea typeface="Calibri"/>
                <a:cs typeface="Calibri"/>
                <a:sym typeface="Calibri"/>
              </a:rPr>
              <a:t>Under the supervision of Dr. Visar Berisha</a:t>
            </a:r>
            <a:endParaRPr/>
          </a:p>
          <a:p>
            <a:pPr indent="0" lvl="0" marL="0" rtl="0" algn="ctr">
              <a:lnSpc>
                <a:spcPct val="90000"/>
              </a:lnSpc>
              <a:spcBef>
                <a:spcPts val="1000"/>
              </a:spcBef>
              <a:spcAft>
                <a:spcPts val="0"/>
              </a:spcAft>
              <a:buClr>
                <a:schemeClr val="dk1"/>
              </a:buClr>
              <a:buSzPts val="2400"/>
              <a:buNone/>
            </a:pPr>
            <a:r>
              <a:rPr b="0" i="0" lang="en-US" sz="2400" u="none">
                <a:solidFill>
                  <a:schemeClr val="dk1"/>
                </a:solidFill>
                <a:latin typeface="Calibri"/>
                <a:ea typeface="Calibri"/>
                <a:cs typeface="Calibri"/>
                <a:sym typeface="Calibri"/>
              </a:rPr>
              <a:t>Final Report: EEE 598, Fall 2018</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Google Shape;157;p22"/>
          <p:cNvSpPr txBox="1"/>
          <p:nvPr>
            <p:ph type="title"/>
          </p:nvPr>
        </p:nvSpPr>
        <p:spPr>
          <a:xfrm>
            <a:off x="557212" y="642937"/>
            <a:ext cx="11210925" cy="746125"/>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200"/>
              <a:buFont typeface="Calibri"/>
              <a:buNone/>
            </a:pPr>
            <a:r>
              <a:rPr b="0" i="0" lang="en-US" sz="3200" u="none">
                <a:solidFill>
                  <a:schemeClr val="lt1"/>
                </a:solidFill>
                <a:latin typeface="Calibri"/>
                <a:ea typeface="Calibri"/>
                <a:cs typeface="Calibri"/>
                <a:sym typeface="Calibri"/>
              </a:rPr>
              <a:t>DEEP SPEECH MODEL VISUALIZATION</a:t>
            </a:r>
            <a:endParaRPr/>
          </a:p>
        </p:txBody>
      </p:sp>
      <p:pic>
        <p:nvPicPr>
          <p:cNvPr descr="A close up of a map&#10;&#10;Description generated with very high confidence" id="158" name="Google Shape;158;p22"/>
          <p:cNvPicPr preferRelativeResize="0"/>
          <p:nvPr>
            <p:ph idx="1" type="body"/>
          </p:nvPr>
        </p:nvPicPr>
        <p:blipFill rotWithShape="1">
          <a:blip r:embed="rId3">
            <a:alphaModFix/>
          </a:blip>
          <a:srcRect b="0" l="0" r="0" t="0"/>
          <a:stretch/>
        </p:blipFill>
        <p:spPr>
          <a:xfrm>
            <a:off x="717550" y="1320800"/>
            <a:ext cx="10636250" cy="5537200"/>
          </a:xfrm>
          <a:prstGeom prst="rect">
            <a:avLst/>
          </a:prstGeom>
          <a:noFill/>
          <a:ln>
            <a:noFill/>
          </a:ln>
        </p:spPr>
      </p:pic>
      <p:sp>
        <p:nvSpPr>
          <p:cNvPr id="159" name="Google Shape;159;p22"/>
          <p:cNvSpPr txBox="1"/>
          <p:nvPr/>
        </p:nvSpPr>
        <p:spPr>
          <a:xfrm>
            <a:off x="838200" y="365125"/>
            <a:ext cx="11090275" cy="1325562"/>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b="0" i="0" lang="en-US" sz="4400" u="none">
                <a:solidFill>
                  <a:schemeClr val="dk1"/>
                </a:solidFill>
                <a:latin typeface="Calibri"/>
                <a:ea typeface="Calibri"/>
                <a:cs typeface="Calibri"/>
                <a:sym typeface="Calibri"/>
              </a:rPr>
              <a:t>DeepSpeech model visualization on Tensorboard</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23"/>
          <p:cNvSpPr txBox="1"/>
          <p:nvPr>
            <p:ph type="title"/>
          </p:nvPr>
        </p:nvSpPr>
        <p:spPr>
          <a:xfrm>
            <a:off x="838200" y="365125"/>
            <a:ext cx="10515600" cy="132556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en-US" sz="4400" u="none">
                <a:solidFill>
                  <a:schemeClr val="dk1"/>
                </a:solidFill>
                <a:latin typeface="Calibri"/>
                <a:ea typeface="Calibri"/>
                <a:cs typeface="Calibri"/>
                <a:sym typeface="Calibri"/>
              </a:rPr>
              <a:t>Our outputs from DeepSpeech</a:t>
            </a:r>
            <a:endParaRPr/>
          </a:p>
        </p:txBody>
      </p:sp>
      <p:sp>
        <p:nvSpPr>
          <p:cNvPr id="165" name="Google Shape;165;p23"/>
          <p:cNvSpPr txBox="1"/>
          <p:nvPr/>
        </p:nvSpPr>
        <p:spPr>
          <a:xfrm>
            <a:off x="6835775" y="2076450"/>
            <a:ext cx="1905000" cy="1200150"/>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rPr b="1" i="0" lang="en-US" sz="1800" u="none">
                <a:solidFill>
                  <a:schemeClr val="dk1"/>
                </a:solidFill>
                <a:latin typeface="Calibri"/>
                <a:ea typeface="Calibri"/>
                <a:cs typeface="Calibri"/>
                <a:sym typeface="Calibri"/>
              </a:rPr>
              <a:t>Output:</a:t>
            </a:r>
            <a:endParaRPr/>
          </a:p>
          <a:p>
            <a:pPr indent="0" lvl="0" marL="0" marR="0" rtl="0" algn="ctr">
              <a:lnSpc>
                <a:spcPct val="100000"/>
              </a:lnSpc>
              <a:spcBef>
                <a:spcPts val="0"/>
              </a:spcBef>
              <a:spcAft>
                <a:spcPts val="0"/>
              </a:spcAft>
              <a:buClr>
                <a:schemeClr val="dk1"/>
              </a:buClr>
              <a:buSzPts val="1800"/>
              <a:buFont typeface="Calibri"/>
              <a:buNone/>
            </a:pPr>
            <a:r>
              <a:t/>
            </a:r>
            <a:endParaRPr b="1" i="0" sz="1800" u="non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1800"/>
              <a:buFont typeface="Calibri"/>
              <a:buNone/>
            </a:pPr>
            <a:r>
              <a:rPr b="0" i="1" lang="en-US" sz="1800" u="none">
                <a:solidFill>
                  <a:schemeClr val="dk1"/>
                </a:solidFill>
                <a:latin typeface="Calibri"/>
                <a:ea typeface="Calibri"/>
                <a:cs typeface="Calibri"/>
                <a:sym typeface="Calibri"/>
              </a:rPr>
              <a:t>“I love trump.”</a:t>
            </a:r>
            <a:endParaRPr/>
          </a:p>
          <a:p>
            <a:pPr indent="0" lvl="0" marL="0" marR="0" rtl="0" algn="l">
              <a:lnSpc>
                <a:spcPct val="100000"/>
              </a:lnSpc>
              <a:spcBef>
                <a:spcPts val="0"/>
              </a:spcBef>
              <a:spcAft>
                <a:spcPts val="0"/>
              </a:spcAft>
              <a:buNone/>
            </a:pPr>
            <a:r>
              <a:t/>
            </a:r>
            <a:endParaRPr b="0" i="1" sz="1800" u="none">
              <a:solidFill>
                <a:schemeClr val="dk1"/>
              </a:solidFill>
              <a:latin typeface="Calibri"/>
              <a:ea typeface="Calibri"/>
              <a:cs typeface="Calibri"/>
              <a:sym typeface="Calibri"/>
            </a:endParaRPr>
          </a:p>
        </p:txBody>
      </p:sp>
      <p:pic>
        <p:nvPicPr>
          <p:cNvPr id="166" name="Google Shape;166;p23"/>
          <p:cNvPicPr preferRelativeResize="0"/>
          <p:nvPr/>
        </p:nvPicPr>
        <p:blipFill rotWithShape="1">
          <a:blip r:embed="rId3">
            <a:alphaModFix/>
          </a:blip>
          <a:srcRect b="0" l="0" r="0" t="0"/>
          <a:stretch/>
        </p:blipFill>
        <p:spPr>
          <a:xfrm>
            <a:off x="2198687" y="2371725"/>
            <a:ext cx="609600" cy="609600"/>
          </a:xfrm>
          <a:prstGeom prst="rect">
            <a:avLst/>
          </a:prstGeom>
          <a:noFill/>
          <a:ln>
            <a:noFill/>
          </a:ln>
        </p:spPr>
      </p:pic>
      <p:cxnSp>
        <p:nvCxnSpPr>
          <p:cNvPr id="167" name="Google Shape;167;p23"/>
          <p:cNvCxnSpPr/>
          <p:nvPr/>
        </p:nvCxnSpPr>
        <p:spPr>
          <a:xfrm>
            <a:off x="3070225" y="2665412"/>
            <a:ext cx="3373437" cy="0"/>
          </a:xfrm>
          <a:prstGeom prst="straightConnector1">
            <a:avLst/>
          </a:prstGeom>
          <a:noFill/>
          <a:ln cap="flat" cmpd="sng" w="9525">
            <a:solidFill>
              <a:schemeClr val="accent1"/>
            </a:solidFill>
            <a:prstDash val="solid"/>
            <a:miter lim="800000"/>
            <a:headEnd len="med" w="med" type="none"/>
            <a:tailEnd len="med" w="med" type="triangle"/>
          </a:ln>
        </p:spPr>
      </p:cxnSp>
      <p:sp>
        <p:nvSpPr>
          <p:cNvPr id="168" name="Google Shape;168;p23"/>
          <p:cNvSpPr txBox="1"/>
          <p:nvPr/>
        </p:nvSpPr>
        <p:spPr>
          <a:xfrm>
            <a:off x="6553200" y="3914775"/>
            <a:ext cx="2732087" cy="1477962"/>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rPr b="1" i="0" lang="en-US" sz="1800" u="none">
                <a:solidFill>
                  <a:schemeClr val="dk1"/>
                </a:solidFill>
                <a:latin typeface="Calibri"/>
                <a:ea typeface="Calibri"/>
                <a:cs typeface="Calibri"/>
                <a:sym typeface="Calibri"/>
              </a:rPr>
              <a:t>Output:</a:t>
            </a:r>
            <a:endParaRPr/>
          </a:p>
          <a:p>
            <a:pPr indent="0" lvl="0" marL="0" marR="0" rtl="0" algn="ctr">
              <a:lnSpc>
                <a:spcPct val="100000"/>
              </a:lnSpc>
              <a:spcBef>
                <a:spcPts val="0"/>
              </a:spcBef>
              <a:spcAft>
                <a:spcPts val="0"/>
              </a:spcAft>
              <a:buClr>
                <a:schemeClr val="dk1"/>
              </a:buClr>
              <a:buSzPts val="1800"/>
              <a:buFont typeface="Calibri"/>
              <a:buNone/>
            </a:pPr>
            <a:r>
              <a:t/>
            </a:r>
            <a:endParaRPr b="1" i="0" sz="1800" u="non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1800"/>
              <a:buFont typeface="Calibri"/>
              <a:buNone/>
            </a:pPr>
            <a:r>
              <a:rPr b="0" i="1" lang="en-US" sz="1800" u="none">
                <a:solidFill>
                  <a:schemeClr val="dk1"/>
                </a:solidFill>
                <a:latin typeface="Calibri"/>
                <a:ea typeface="Calibri"/>
                <a:cs typeface="Calibri"/>
                <a:sym typeface="Calibri"/>
              </a:rPr>
              <a:t>“She sells seashells on the seashore”</a:t>
            </a:r>
            <a:endParaRPr/>
          </a:p>
          <a:p>
            <a:pPr indent="0" lvl="0" marL="0" marR="0" rtl="0" algn="l">
              <a:lnSpc>
                <a:spcPct val="100000"/>
              </a:lnSpc>
              <a:spcBef>
                <a:spcPts val="0"/>
              </a:spcBef>
              <a:spcAft>
                <a:spcPts val="0"/>
              </a:spcAft>
              <a:buNone/>
            </a:pPr>
            <a:r>
              <a:t/>
            </a:r>
            <a:endParaRPr b="0" i="1" sz="1800" u="none">
              <a:solidFill>
                <a:schemeClr val="dk1"/>
              </a:solidFill>
              <a:latin typeface="Calibri"/>
              <a:ea typeface="Calibri"/>
              <a:cs typeface="Calibri"/>
              <a:sym typeface="Calibri"/>
            </a:endParaRPr>
          </a:p>
        </p:txBody>
      </p:sp>
      <p:pic>
        <p:nvPicPr>
          <p:cNvPr id="169" name="Google Shape;169;p23"/>
          <p:cNvPicPr preferRelativeResize="0"/>
          <p:nvPr/>
        </p:nvPicPr>
        <p:blipFill rotWithShape="1">
          <a:blip r:embed="rId3">
            <a:alphaModFix/>
          </a:blip>
          <a:srcRect b="0" l="0" r="0" t="0"/>
          <a:stretch/>
        </p:blipFill>
        <p:spPr>
          <a:xfrm>
            <a:off x="2198687" y="4349750"/>
            <a:ext cx="609600" cy="609600"/>
          </a:xfrm>
          <a:prstGeom prst="rect">
            <a:avLst/>
          </a:prstGeom>
          <a:noFill/>
          <a:ln>
            <a:noFill/>
          </a:ln>
        </p:spPr>
      </p:pic>
      <p:cxnSp>
        <p:nvCxnSpPr>
          <p:cNvPr id="170" name="Google Shape;170;p23"/>
          <p:cNvCxnSpPr/>
          <p:nvPr/>
        </p:nvCxnSpPr>
        <p:spPr>
          <a:xfrm>
            <a:off x="3070225" y="4654550"/>
            <a:ext cx="3373437" cy="0"/>
          </a:xfrm>
          <a:prstGeom prst="straightConnector1">
            <a:avLst/>
          </a:prstGeom>
          <a:noFill/>
          <a:ln cap="flat" cmpd="sng" w="9525">
            <a:solidFill>
              <a:schemeClr val="accent1"/>
            </a:solidFill>
            <a:prstDash val="solid"/>
            <a:miter lim="800000"/>
            <a:headEnd len="med" w="med" type="none"/>
            <a:tailEnd len="med" w="med" type="triangle"/>
          </a:ln>
        </p:spPr>
      </p:cxn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24"/>
          <p:cNvSpPr txBox="1"/>
          <p:nvPr>
            <p:ph type="ctrTitle"/>
          </p:nvPr>
        </p:nvSpPr>
        <p:spPr>
          <a:xfrm>
            <a:off x="942975" y="1122362"/>
            <a:ext cx="10601325" cy="23876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6000"/>
              <a:buFont typeface="Calibri"/>
              <a:buNone/>
            </a:pPr>
            <a:r>
              <a:rPr b="1" i="0" lang="en-US" sz="6000" u="none">
                <a:solidFill>
                  <a:schemeClr val="dk1"/>
                </a:solidFill>
                <a:latin typeface="Calibri"/>
                <a:ea typeface="Calibri"/>
                <a:cs typeface="Calibri"/>
                <a:sym typeface="Calibri"/>
              </a:rPr>
              <a:t>SECTION III:</a:t>
            </a:r>
            <a:br>
              <a:rPr b="1" i="0" lang="en-US" sz="6000" u="none">
                <a:solidFill>
                  <a:schemeClr val="dk1"/>
                </a:solidFill>
                <a:latin typeface="Calibri"/>
                <a:ea typeface="Calibri"/>
                <a:cs typeface="Calibri"/>
                <a:sym typeface="Calibri"/>
              </a:rPr>
            </a:br>
            <a:r>
              <a:rPr b="0" i="0" lang="en-US" sz="4800" u="none">
                <a:solidFill>
                  <a:schemeClr val="dk1"/>
                </a:solidFill>
                <a:latin typeface="Calibri"/>
                <a:ea typeface="Calibri"/>
                <a:cs typeface="Calibri"/>
                <a:sym typeface="Calibri"/>
              </a:rPr>
              <a:t>Tacotron (End to End Speech Synthesis)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Google Shape;180;p25"/>
          <p:cNvSpPr txBox="1"/>
          <p:nvPr>
            <p:ph type="title"/>
          </p:nvPr>
        </p:nvSpPr>
        <p:spPr>
          <a:xfrm>
            <a:off x="838200" y="365125"/>
            <a:ext cx="10515600" cy="132556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en-US" sz="4400" u="none">
                <a:solidFill>
                  <a:schemeClr val="dk1"/>
                </a:solidFill>
                <a:latin typeface="Calibri"/>
                <a:ea typeface="Calibri"/>
                <a:cs typeface="Calibri"/>
                <a:sym typeface="Calibri"/>
              </a:rPr>
              <a:t>Text to Speech Synthesis</a:t>
            </a:r>
            <a:endParaRPr/>
          </a:p>
        </p:txBody>
      </p:sp>
      <p:sp>
        <p:nvSpPr>
          <p:cNvPr id="181" name="Google Shape;181;p25"/>
          <p:cNvSpPr txBox="1"/>
          <p:nvPr>
            <p:ph idx="1" type="body"/>
          </p:nvPr>
        </p:nvSpPr>
        <p:spPr>
          <a:xfrm>
            <a:off x="838200" y="1825625"/>
            <a:ext cx="10515600" cy="4351337"/>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800"/>
              <a:buFont typeface="Arial"/>
              <a:buNone/>
            </a:pPr>
            <a:r>
              <a:rPr b="1" i="0" lang="en-US" sz="2800" u="none" cap="none" strike="noStrike">
                <a:solidFill>
                  <a:schemeClr val="dk1"/>
                </a:solidFill>
                <a:latin typeface="Calibri"/>
                <a:ea typeface="Calibri"/>
                <a:cs typeface="Calibri"/>
                <a:sym typeface="Calibri"/>
              </a:rPr>
              <a:t>Statistical parametric TTS</a:t>
            </a:r>
            <a:endParaRPr/>
          </a:p>
          <a:p>
            <a:pPr indent="-127000" lvl="0" marL="0" marR="0" rtl="0" algn="l">
              <a:lnSpc>
                <a:spcPct val="90000"/>
              </a:lnSpc>
              <a:spcBef>
                <a:spcPts val="10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Text frontend extracting various linguistic features, </a:t>
            </a:r>
            <a:endParaRPr/>
          </a:p>
          <a:p>
            <a:pPr indent="-127000" lvl="0" marL="0" marR="0" rtl="0" algn="l">
              <a:lnSpc>
                <a:spcPct val="90000"/>
              </a:lnSpc>
              <a:spcBef>
                <a:spcPts val="10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Duration model</a:t>
            </a:r>
            <a:endParaRPr/>
          </a:p>
          <a:p>
            <a:pPr indent="-127000" lvl="0" marL="0" marR="0" rtl="0" algn="l">
              <a:lnSpc>
                <a:spcPct val="90000"/>
              </a:lnSpc>
              <a:spcBef>
                <a:spcPts val="10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Acoustic feature prediction model </a:t>
            </a:r>
            <a:endParaRPr/>
          </a:p>
          <a:p>
            <a:pPr indent="-127000" lvl="0" marL="0" marR="0" rtl="0" algn="l">
              <a:lnSpc>
                <a:spcPct val="90000"/>
              </a:lnSpc>
              <a:spcBef>
                <a:spcPts val="10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Complex signal-processing-based vocoder</a:t>
            </a:r>
            <a:endParaRPr/>
          </a:p>
          <a:p>
            <a:pPr indent="0" lvl="0" marL="0" marR="0" rtl="0" algn="l">
              <a:lnSpc>
                <a:spcPct val="90000"/>
              </a:lnSpc>
              <a:spcBef>
                <a:spcPts val="1000"/>
              </a:spcBef>
              <a:spcAft>
                <a:spcPts val="0"/>
              </a:spcAft>
              <a:buClr>
                <a:schemeClr val="dk1"/>
              </a:buClr>
              <a:buSzPts val="2000"/>
              <a:buFont typeface="Arial"/>
              <a:buNone/>
            </a:pPr>
            <a:r>
              <a:rPr b="1" i="0" lang="en-US" sz="2000" u="none" cap="none" strike="noStrike">
                <a:solidFill>
                  <a:schemeClr val="dk1"/>
                </a:solidFill>
                <a:latin typeface="Calibri"/>
                <a:ea typeface="Calibri"/>
                <a:cs typeface="Calibri"/>
                <a:sym typeface="Calibri"/>
              </a:rPr>
              <a:t>Disadvantages</a:t>
            </a:r>
            <a:endParaRPr/>
          </a:p>
          <a:p>
            <a:pPr indent="-127000" lvl="0" marL="0" marR="0" rtl="0" algn="l">
              <a:lnSpc>
                <a:spcPct val="90000"/>
              </a:lnSpc>
              <a:spcBef>
                <a:spcPts val="10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Large-scale inverse problem</a:t>
            </a:r>
            <a:endParaRPr/>
          </a:p>
          <a:p>
            <a:pPr indent="-127000" lvl="0" marL="0" marR="0" rtl="0" algn="l">
              <a:lnSpc>
                <a:spcPct val="90000"/>
              </a:lnSpc>
              <a:spcBef>
                <a:spcPts val="10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Each model trained independently-errors compund</a:t>
            </a:r>
            <a:endParaRPr/>
          </a:p>
          <a:p>
            <a:pPr indent="-127000" lvl="0" marL="0" marR="0" rtl="0" algn="l">
              <a:lnSpc>
                <a:spcPct val="90000"/>
              </a:lnSpc>
              <a:spcBef>
                <a:spcPts val="10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Laborious feature engineering</a:t>
            </a:r>
            <a:endParaRPr b="0" i="0" sz="2800" u="none" cap="none" strike="noStrike">
              <a:solidFill>
                <a:schemeClr val="dk1"/>
              </a:solidFill>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2000"/>
              <a:buFont typeface="Arial"/>
              <a:buNone/>
            </a:pPr>
            <a:r>
              <a:rPr b="1" i="0" lang="en-US" sz="2000" u="none" cap="none" strike="noStrike">
                <a:solidFill>
                  <a:schemeClr val="dk1"/>
                </a:solidFill>
                <a:latin typeface="Calibri"/>
                <a:ea typeface="Calibri"/>
                <a:cs typeface="Calibri"/>
                <a:sym typeface="Calibri"/>
              </a:rPr>
              <a:t>Need for end to end TTS</a:t>
            </a:r>
            <a:endParaRPr/>
          </a:p>
          <a:p>
            <a:pPr indent="0" lvl="0" marL="0" marR="0" rtl="0" algn="l">
              <a:lnSpc>
                <a:spcPct val="90000"/>
              </a:lnSpc>
              <a:spcBef>
                <a:spcPts val="1000"/>
              </a:spcBef>
              <a:spcAft>
                <a:spcPts val="0"/>
              </a:spcAft>
              <a:buClr>
                <a:schemeClr val="dk1"/>
              </a:buClr>
              <a:buSzPts val="2000"/>
              <a:buFont typeface="Arial"/>
              <a:buNone/>
            </a:pPr>
            <a:r>
              <a:t/>
            </a:r>
            <a:endParaRPr b="0" i="0" sz="2000" u="none" cap="none" strike="noStrike">
              <a:solidFill>
                <a:schemeClr val="dk1"/>
              </a:solidFill>
              <a:latin typeface="Calibri"/>
              <a:ea typeface="Calibri"/>
              <a:cs typeface="Calibri"/>
              <a:sym typeface="Calibri"/>
            </a:endParaRPr>
          </a:p>
          <a:p>
            <a:pPr indent="-101600" lvl="0" marL="228600" marR="0" rtl="0" algn="l">
              <a:lnSpc>
                <a:spcPct val="90000"/>
              </a:lnSpc>
              <a:spcBef>
                <a:spcPts val="1000"/>
              </a:spcBef>
              <a:spcAft>
                <a:spcPts val="0"/>
              </a:spcAft>
              <a:buClr>
                <a:schemeClr val="dk1"/>
              </a:buClr>
              <a:buSzPts val="2000"/>
              <a:buFont typeface="Arial"/>
              <a:buNone/>
            </a:pPr>
            <a:r>
              <a:t/>
            </a:r>
            <a:endParaRPr b="0" i="0" sz="2000" u="none">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Google Shape;186;p26"/>
          <p:cNvSpPr txBox="1"/>
          <p:nvPr>
            <p:ph type="title"/>
          </p:nvPr>
        </p:nvSpPr>
        <p:spPr>
          <a:xfrm>
            <a:off x="838200" y="365125"/>
            <a:ext cx="10515600" cy="132556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en-US" sz="4400" u="none">
                <a:solidFill>
                  <a:schemeClr val="dk1"/>
                </a:solidFill>
                <a:latin typeface="Calibri"/>
                <a:ea typeface="Calibri"/>
                <a:cs typeface="Calibri"/>
                <a:sym typeface="Calibri"/>
              </a:rPr>
              <a:t>Datasets Used for Training Tacotron:</a:t>
            </a:r>
            <a:endParaRPr/>
          </a:p>
        </p:txBody>
      </p:sp>
      <p:sp>
        <p:nvSpPr>
          <p:cNvPr id="187" name="Google Shape;187;p26"/>
          <p:cNvSpPr txBox="1"/>
          <p:nvPr>
            <p:ph idx="1" type="body"/>
          </p:nvPr>
        </p:nvSpPr>
        <p:spPr>
          <a:xfrm>
            <a:off x="838200" y="1825625"/>
            <a:ext cx="10515600" cy="4351337"/>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Set 1 (</a:t>
            </a:r>
            <a:r>
              <a:rPr b="1" i="0" lang="en-US" sz="2800" u="none">
                <a:solidFill>
                  <a:schemeClr val="dk1"/>
                </a:solidFill>
                <a:latin typeface="Calibri"/>
                <a:ea typeface="Calibri"/>
                <a:cs typeface="Calibri"/>
                <a:sym typeface="Calibri"/>
              </a:rPr>
              <a:t>LJ Speech Dataset</a:t>
            </a:r>
            <a:r>
              <a:rPr b="0" i="0" lang="en-US" sz="2800" u="none">
                <a:solidFill>
                  <a:schemeClr val="dk1"/>
                </a:solidFill>
                <a:latin typeface="Calibri"/>
                <a:ea typeface="Calibri"/>
                <a:cs typeface="Calibri"/>
                <a:sym typeface="Calibri"/>
              </a:rPr>
              <a:t>):</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13,100 short audio clips of a single speaker </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Clips vary in length from 1 to 10 seconds</a:t>
            </a:r>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Set 2 (</a:t>
            </a:r>
            <a:r>
              <a:rPr b="1" i="0" lang="en-US" sz="2800" u="none">
                <a:solidFill>
                  <a:schemeClr val="dk1"/>
                </a:solidFill>
                <a:latin typeface="Calibri"/>
                <a:ea typeface="Calibri"/>
                <a:cs typeface="Calibri"/>
                <a:sym typeface="Calibri"/>
              </a:rPr>
              <a:t>Blizzard 2012 Dataset</a:t>
            </a:r>
            <a:r>
              <a:rPr b="0" i="0" lang="en-US" sz="2800" u="none">
                <a:solidFill>
                  <a:schemeClr val="dk1"/>
                </a:solidFill>
                <a:latin typeface="Calibri"/>
                <a:ea typeface="Calibri"/>
                <a:cs typeface="Calibri"/>
                <a:sym typeface="Calibri"/>
              </a:rPr>
              <a:t>):</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speaker is Nancy Krebs, who is a professional voice coach. She has a US English accent.</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16k prompts in wave file format</a:t>
            </a:r>
            <a:endParaRPr/>
          </a:p>
          <a:p>
            <a:pPr indent="-76200" lvl="0" marL="228600" marR="0" rtl="0" algn="l">
              <a:lnSpc>
                <a:spcPct val="90000"/>
              </a:lnSpc>
              <a:spcBef>
                <a:spcPts val="1000"/>
              </a:spcBef>
              <a:spcAft>
                <a:spcPts val="0"/>
              </a:spcAft>
              <a:buClr>
                <a:schemeClr val="dk1"/>
              </a:buClr>
              <a:buSzPts val="2400"/>
              <a:buFont typeface="Arial"/>
              <a:buNone/>
            </a:pPr>
            <a:r>
              <a:t/>
            </a:r>
            <a:endParaRPr b="0" i="0" sz="2400" u="none" cap="none" strike="noStrike">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Google Shape;192;p27"/>
          <p:cNvSpPr txBox="1"/>
          <p:nvPr>
            <p:ph type="title"/>
          </p:nvPr>
        </p:nvSpPr>
        <p:spPr>
          <a:xfrm>
            <a:off x="838200" y="365125"/>
            <a:ext cx="10515600" cy="132556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en-US" sz="4400" u="none">
                <a:solidFill>
                  <a:schemeClr val="dk1"/>
                </a:solidFill>
                <a:latin typeface="Calibri"/>
                <a:ea typeface="Calibri"/>
                <a:cs typeface="Calibri"/>
                <a:sym typeface="Calibri"/>
              </a:rPr>
              <a:t>Preprocessing for Tacotron Training</a:t>
            </a:r>
            <a:endParaRPr/>
          </a:p>
        </p:txBody>
      </p:sp>
      <p:pic>
        <p:nvPicPr>
          <p:cNvPr id="193" name="Google Shape;193;p27"/>
          <p:cNvPicPr preferRelativeResize="0"/>
          <p:nvPr/>
        </p:nvPicPr>
        <p:blipFill rotWithShape="1">
          <a:blip r:embed="rId3">
            <a:alphaModFix/>
          </a:blip>
          <a:srcRect b="0" l="0" r="0" t="0"/>
          <a:stretch/>
        </p:blipFill>
        <p:spPr>
          <a:xfrm>
            <a:off x="719137" y="1371600"/>
            <a:ext cx="10753725" cy="54864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7" name="Shape 197"/>
        <p:cNvGrpSpPr/>
        <p:nvPr/>
      </p:nvGrpSpPr>
      <p:grpSpPr>
        <a:xfrm>
          <a:off x="0" y="0"/>
          <a:ext cx="0" cy="0"/>
          <a:chOff x="0" y="0"/>
          <a:chExt cx="0" cy="0"/>
        </a:xfrm>
      </p:grpSpPr>
      <p:sp>
        <p:nvSpPr>
          <p:cNvPr id="198" name="Google Shape;198;p28"/>
          <p:cNvSpPr txBox="1"/>
          <p:nvPr>
            <p:ph type="title"/>
          </p:nvPr>
        </p:nvSpPr>
        <p:spPr>
          <a:xfrm>
            <a:off x="838200" y="365125"/>
            <a:ext cx="10515600" cy="132556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en-US" sz="4400" u="none">
                <a:solidFill>
                  <a:schemeClr val="dk1"/>
                </a:solidFill>
                <a:latin typeface="Calibri"/>
                <a:ea typeface="Calibri"/>
                <a:cs typeface="Calibri"/>
                <a:sym typeface="Calibri"/>
              </a:rPr>
              <a:t>Preprocessing for Tacotron training</a:t>
            </a:r>
            <a:endParaRPr/>
          </a:p>
        </p:txBody>
      </p:sp>
      <p:pic>
        <p:nvPicPr>
          <p:cNvPr id="199" name="Google Shape;199;p28"/>
          <p:cNvPicPr preferRelativeResize="0"/>
          <p:nvPr/>
        </p:nvPicPr>
        <p:blipFill rotWithShape="1">
          <a:blip r:embed="rId3">
            <a:alphaModFix/>
          </a:blip>
          <a:srcRect b="0" l="0" r="0" t="0"/>
          <a:stretch/>
        </p:blipFill>
        <p:spPr>
          <a:xfrm>
            <a:off x="6237287" y="2111375"/>
            <a:ext cx="5741987" cy="3657600"/>
          </a:xfrm>
          <a:prstGeom prst="rect">
            <a:avLst/>
          </a:prstGeom>
          <a:noFill/>
          <a:ln>
            <a:noFill/>
          </a:ln>
        </p:spPr>
      </p:pic>
      <p:pic>
        <p:nvPicPr>
          <p:cNvPr id="200" name="Google Shape;200;p28"/>
          <p:cNvPicPr preferRelativeResize="0"/>
          <p:nvPr/>
        </p:nvPicPr>
        <p:blipFill rotWithShape="1">
          <a:blip r:embed="rId4">
            <a:alphaModFix/>
          </a:blip>
          <a:srcRect b="0" l="0" r="0" t="0"/>
          <a:stretch/>
        </p:blipFill>
        <p:spPr>
          <a:xfrm>
            <a:off x="357187" y="2111375"/>
            <a:ext cx="5738812" cy="36576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4" name="Shape 204"/>
        <p:cNvGrpSpPr/>
        <p:nvPr/>
      </p:nvGrpSpPr>
      <p:grpSpPr>
        <a:xfrm>
          <a:off x="0" y="0"/>
          <a:ext cx="0" cy="0"/>
          <a:chOff x="0" y="0"/>
          <a:chExt cx="0" cy="0"/>
        </a:xfrm>
      </p:grpSpPr>
      <p:sp>
        <p:nvSpPr>
          <p:cNvPr id="205" name="Google Shape;205;p29"/>
          <p:cNvSpPr txBox="1"/>
          <p:nvPr>
            <p:ph type="title"/>
          </p:nvPr>
        </p:nvSpPr>
        <p:spPr>
          <a:xfrm>
            <a:off x="838200" y="365125"/>
            <a:ext cx="10515600" cy="132556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en-US" sz="4400" u="none">
                <a:solidFill>
                  <a:schemeClr val="dk1"/>
                </a:solidFill>
                <a:latin typeface="Calibri"/>
                <a:ea typeface="Calibri"/>
                <a:cs typeface="Calibri"/>
                <a:sym typeface="Calibri"/>
              </a:rPr>
              <a:t>Tacotron Flow Chart</a:t>
            </a:r>
            <a:endParaRPr/>
          </a:p>
        </p:txBody>
      </p:sp>
      <p:sp>
        <p:nvSpPr>
          <p:cNvPr id="206" name="Google Shape;206;p29"/>
          <p:cNvSpPr txBox="1"/>
          <p:nvPr>
            <p:ph idx="1" type="body"/>
          </p:nvPr>
        </p:nvSpPr>
        <p:spPr>
          <a:xfrm>
            <a:off x="838200" y="1825625"/>
            <a:ext cx="10515600" cy="4351337"/>
          </a:xfrm>
          <a:prstGeom prst="rect">
            <a:avLst/>
          </a:prstGeom>
          <a:noFill/>
          <a:ln>
            <a:noFill/>
          </a:ln>
        </p:spPr>
        <p:txBody>
          <a:bodyPr anchorCtr="0" anchor="t" bIns="45700" lIns="91425" spcFirstLastPara="1" rIns="91425" wrap="square" tIns="45700">
            <a:noAutofit/>
          </a:bodyPr>
          <a:lstStyle/>
          <a:p>
            <a:pPr indent="-50800" lvl="0" marL="228600" marR="0" rtl="0" algn="l">
              <a:lnSpc>
                <a:spcPct val="90000"/>
              </a:lnSpc>
              <a:spcBef>
                <a:spcPts val="0"/>
              </a:spcBef>
              <a:spcAft>
                <a:spcPts val="0"/>
              </a:spcAft>
              <a:buClr>
                <a:schemeClr val="dk1"/>
              </a:buClr>
              <a:buSzPts val="2800"/>
              <a:buFont typeface="Arial"/>
              <a:buNone/>
            </a:pPr>
            <a:r>
              <a:t/>
            </a:r>
            <a:endParaRPr sz="2800">
              <a:solidFill>
                <a:schemeClr val="dk1"/>
              </a:solidFill>
              <a:latin typeface="Calibri"/>
              <a:ea typeface="Calibri"/>
              <a:cs typeface="Calibri"/>
              <a:sym typeface="Calibri"/>
            </a:endParaRPr>
          </a:p>
        </p:txBody>
      </p:sp>
      <p:sp>
        <p:nvSpPr>
          <p:cNvPr id="207" name="Google Shape;207;p29"/>
          <p:cNvSpPr txBox="1"/>
          <p:nvPr/>
        </p:nvSpPr>
        <p:spPr>
          <a:xfrm>
            <a:off x="3298825" y="2454275"/>
            <a:ext cx="1412875" cy="914400"/>
          </a:xfrm>
          <a:prstGeom prst="rect">
            <a:avLst/>
          </a:prstGeom>
          <a:solidFill>
            <a:schemeClr val="lt1"/>
          </a:solidFill>
          <a:ln cap="flat" cmpd="sng" w="2857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Calibri"/>
              <a:buNone/>
            </a:pPr>
            <a:r>
              <a:rPr b="0" i="0" lang="en-US" sz="1800" u="none">
                <a:solidFill>
                  <a:srgbClr val="000000"/>
                </a:solidFill>
                <a:latin typeface="Calibri"/>
                <a:ea typeface="Calibri"/>
                <a:cs typeface="Calibri"/>
                <a:sym typeface="Calibri"/>
              </a:rPr>
              <a:t>TACOTRON</a:t>
            </a:r>
            <a:endParaRPr/>
          </a:p>
        </p:txBody>
      </p:sp>
      <p:sp>
        <p:nvSpPr>
          <p:cNvPr id="208" name="Google Shape;208;p29"/>
          <p:cNvSpPr txBox="1"/>
          <p:nvPr/>
        </p:nvSpPr>
        <p:spPr>
          <a:xfrm>
            <a:off x="977900" y="2582862"/>
            <a:ext cx="1427162" cy="369887"/>
          </a:xfrm>
          <a:prstGeom prst="rect">
            <a:avLst/>
          </a:prstGeom>
          <a:solidFill>
            <a:schemeClr val="lt1"/>
          </a:solidFill>
          <a:ln cap="flat" cmpd="sng" w="28575">
            <a:solidFill>
              <a:schemeClr val="accent2"/>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Calibri"/>
              <a:buNone/>
            </a:pPr>
            <a:r>
              <a:rPr b="0" i="0" lang="en-US" sz="1800" u="none">
                <a:solidFill>
                  <a:srgbClr val="000000"/>
                </a:solidFill>
                <a:latin typeface="Calibri"/>
                <a:ea typeface="Calibri"/>
                <a:cs typeface="Calibri"/>
                <a:sym typeface="Calibri"/>
              </a:rPr>
              <a:t>CHARACTERS</a:t>
            </a:r>
            <a:endParaRPr/>
          </a:p>
        </p:txBody>
      </p:sp>
      <p:sp>
        <p:nvSpPr>
          <p:cNvPr id="209" name="Google Shape;209;p29"/>
          <p:cNvSpPr/>
          <p:nvPr/>
        </p:nvSpPr>
        <p:spPr>
          <a:xfrm>
            <a:off x="2405062" y="2660650"/>
            <a:ext cx="896937" cy="157162"/>
          </a:xfrm>
          <a:prstGeom prst="rightArrow">
            <a:avLst>
              <a:gd fmla="val 19696" name="adj1"/>
              <a:gd fmla="val 50000" name="adj2"/>
            </a:avLst>
          </a:prstGeom>
          <a:solidFill>
            <a:srgbClr val="F8CBAD"/>
          </a:solidFill>
          <a:ln cap="flat" cmpd="sng" w="12700">
            <a:solidFill>
              <a:srgbClr val="F8CBAD"/>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alibri"/>
              <a:ea typeface="Calibri"/>
              <a:cs typeface="Calibri"/>
              <a:sym typeface="Calibri"/>
            </a:endParaRPr>
          </a:p>
        </p:txBody>
      </p:sp>
      <p:sp>
        <p:nvSpPr>
          <p:cNvPr id="210" name="Google Shape;210;p29"/>
          <p:cNvSpPr/>
          <p:nvPr/>
        </p:nvSpPr>
        <p:spPr>
          <a:xfrm>
            <a:off x="4762500" y="2660650"/>
            <a:ext cx="896937" cy="157162"/>
          </a:xfrm>
          <a:prstGeom prst="rightArrow">
            <a:avLst>
              <a:gd fmla="val 19696" name="adj1"/>
              <a:gd fmla="val 50000" name="adj2"/>
            </a:avLst>
          </a:prstGeom>
          <a:solidFill>
            <a:srgbClr val="F8CBAD"/>
          </a:solidFill>
          <a:ln cap="flat" cmpd="sng" w="12700">
            <a:solidFill>
              <a:srgbClr val="F8CBAD"/>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alibri"/>
              <a:ea typeface="Calibri"/>
              <a:cs typeface="Calibri"/>
              <a:sym typeface="Calibri"/>
            </a:endParaRPr>
          </a:p>
        </p:txBody>
      </p:sp>
      <p:sp>
        <p:nvSpPr>
          <p:cNvPr id="211" name="Google Shape;211;p29"/>
          <p:cNvSpPr txBox="1"/>
          <p:nvPr/>
        </p:nvSpPr>
        <p:spPr>
          <a:xfrm>
            <a:off x="5694362" y="2582862"/>
            <a:ext cx="1546225" cy="369887"/>
          </a:xfrm>
          <a:prstGeom prst="rect">
            <a:avLst/>
          </a:prstGeom>
          <a:solidFill>
            <a:schemeClr val="lt1"/>
          </a:solidFill>
          <a:ln cap="flat" cmpd="sng" w="28575">
            <a:solidFill>
              <a:schemeClr val="accent2"/>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Calibri"/>
              <a:buNone/>
            </a:pPr>
            <a:r>
              <a:rPr b="0" i="0" lang="en-US" sz="1800" u="none">
                <a:solidFill>
                  <a:srgbClr val="000000"/>
                </a:solidFill>
                <a:latin typeface="Calibri"/>
                <a:ea typeface="Calibri"/>
                <a:cs typeface="Calibri"/>
                <a:sym typeface="Calibri"/>
              </a:rPr>
              <a:t>SPECTOGRAM</a:t>
            </a:r>
            <a:endParaRPr/>
          </a:p>
        </p:txBody>
      </p:sp>
      <p:sp>
        <p:nvSpPr>
          <p:cNvPr id="212" name="Google Shape;212;p29"/>
          <p:cNvSpPr/>
          <p:nvPr/>
        </p:nvSpPr>
        <p:spPr>
          <a:xfrm>
            <a:off x="7239000" y="2687637"/>
            <a:ext cx="896937" cy="158750"/>
          </a:xfrm>
          <a:prstGeom prst="rightArrow">
            <a:avLst>
              <a:gd fmla="val 19696" name="adj1"/>
              <a:gd fmla="val 50000" name="adj2"/>
            </a:avLst>
          </a:prstGeom>
          <a:solidFill>
            <a:srgbClr val="F8CBAD"/>
          </a:solidFill>
          <a:ln cap="flat" cmpd="sng" w="12700">
            <a:solidFill>
              <a:srgbClr val="F8CBAD"/>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alibri"/>
              <a:ea typeface="Calibri"/>
              <a:cs typeface="Calibri"/>
              <a:sym typeface="Calibri"/>
            </a:endParaRPr>
          </a:p>
        </p:txBody>
      </p:sp>
      <p:sp>
        <p:nvSpPr>
          <p:cNvPr id="213" name="Google Shape;213;p29"/>
          <p:cNvSpPr txBox="1"/>
          <p:nvPr/>
        </p:nvSpPr>
        <p:spPr>
          <a:xfrm>
            <a:off x="8169275" y="2400300"/>
            <a:ext cx="1568450" cy="914400"/>
          </a:xfrm>
          <a:prstGeom prst="rect">
            <a:avLst/>
          </a:prstGeom>
          <a:solidFill>
            <a:schemeClr val="lt1"/>
          </a:solidFill>
          <a:ln cap="flat" cmpd="sng" w="2857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Calibri"/>
              <a:buNone/>
            </a:pPr>
            <a:r>
              <a:rPr b="0" i="0" lang="en-US" sz="1800" u="none">
                <a:solidFill>
                  <a:srgbClr val="000000"/>
                </a:solidFill>
                <a:latin typeface="Calibri"/>
                <a:ea typeface="Calibri"/>
                <a:cs typeface="Calibri"/>
                <a:sym typeface="Calibri"/>
              </a:rPr>
              <a:t>Griffin-Lim reconstruction</a:t>
            </a:r>
            <a:endParaRPr/>
          </a:p>
        </p:txBody>
      </p:sp>
      <p:sp>
        <p:nvSpPr>
          <p:cNvPr id="214" name="Google Shape;214;p29"/>
          <p:cNvSpPr txBox="1"/>
          <p:nvPr/>
        </p:nvSpPr>
        <p:spPr>
          <a:xfrm>
            <a:off x="10312400" y="2582862"/>
            <a:ext cx="1319212" cy="369887"/>
          </a:xfrm>
          <a:prstGeom prst="rect">
            <a:avLst/>
          </a:prstGeom>
          <a:solidFill>
            <a:schemeClr val="lt1"/>
          </a:solidFill>
          <a:ln cap="flat" cmpd="sng" w="28575">
            <a:solidFill>
              <a:schemeClr val="accent2"/>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Calibri"/>
              <a:buNone/>
            </a:pPr>
            <a:r>
              <a:rPr b="0" i="0" lang="en-US" sz="1800" u="none">
                <a:solidFill>
                  <a:srgbClr val="000000"/>
                </a:solidFill>
                <a:latin typeface="Calibri"/>
                <a:ea typeface="Calibri"/>
                <a:cs typeface="Calibri"/>
                <a:sym typeface="Calibri"/>
              </a:rPr>
              <a:t>WAVEFORM</a:t>
            </a:r>
            <a:endParaRPr/>
          </a:p>
        </p:txBody>
      </p:sp>
      <p:sp>
        <p:nvSpPr>
          <p:cNvPr id="215" name="Google Shape;215;p29"/>
          <p:cNvSpPr/>
          <p:nvPr/>
        </p:nvSpPr>
        <p:spPr>
          <a:xfrm>
            <a:off x="9734550" y="2687637"/>
            <a:ext cx="623887" cy="158750"/>
          </a:xfrm>
          <a:prstGeom prst="rightArrow">
            <a:avLst>
              <a:gd fmla="val 18867" name="adj1"/>
              <a:gd fmla="val 50000" name="adj2"/>
            </a:avLst>
          </a:prstGeom>
          <a:solidFill>
            <a:srgbClr val="F8CBAD"/>
          </a:solidFill>
          <a:ln cap="flat" cmpd="sng" w="12700">
            <a:solidFill>
              <a:srgbClr val="F8CBAD"/>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alibri"/>
              <a:ea typeface="Calibri"/>
              <a:cs typeface="Calibri"/>
              <a:sym typeface="Calibri"/>
            </a:endParaRPr>
          </a:p>
        </p:txBody>
      </p:sp>
      <p:cxnSp>
        <p:nvCxnSpPr>
          <p:cNvPr id="216" name="Google Shape;216;p29"/>
          <p:cNvCxnSpPr/>
          <p:nvPr/>
        </p:nvCxnSpPr>
        <p:spPr>
          <a:xfrm flipH="1">
            <a:off x="2208212" y="3389312"/>
            <a:ext cx="1071562" cy="1204912"/>
          </a:xfrm>
          <a:prstGeom prst="straightConnector1">
            <a:avLst/>
          </a:prstGeom>
          <a:noFill/>
          <a:ln cap="flat" cmpd="sng" w="9525">
            <a:solidFill>
              <a:schemeClr val="accent1"/>
            </a:solidFill>
            <a:prstDash val="solid"/>
            <a:miter lim="800000"/>
            <a:headEnd len="med" w="med" type="none"/>
            <a:tailEnd len="med" w="med" type="none"/>
          </a:ln>
        </p:spPr>
      </p:cxnSp>
      <p:sp>
        <p:nvSpPr>
          <p:cNvPr id="217" name="Google Shape;217;p29"/>
          <p:cNvSpPr txBox="1"/>
          <p:nvPr/>
        </p:nvSpPr>
        <p:spPr>
          <a:xfrm>
            <a:off x="2163762" y="4613275"/>
            <a:ext cx="906462" cy="352425"/>
          </a:xfrm>
          <a:prstGeom prst="rect">
            <a:avLst/>
          </a:prstGeom>
          <a:solidFill>
            <a:schemeClr val="lt1"/>
          </a:solidFill>
          <a:ln cap="flat" cmpd="sng" w="2857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Calibri"/>
              <a:buNone/>
            </a:pPr>
            <a:r>
              <a:rPr b="0" i="0" lang="en-US" sz="1800" u="none">
                <a:solidFill>
                  <a:srgbClr val="000000"/>
                </a:solidFill>
                <a:latin typeface="Calibri"/>
                <a:ea typeface="Calibri"/>
                <a:cs typeface="Calibri"/>
                <a:sym typeface="Calibri"/>
              </a:rPr>
              <a:t>CBHG</a:t>
            </a:r>
            <a:endParaRPr/>
          </a:p>
        </p:txBody>
      </p:sp>
      <p:sp>
        <p:nvSpPr>
          <p:cNvPr id="218" name="Google Shape;218;p29"/>
          <p:cNvSpPr txBox="1"/>
          <p:nvPr/>
        </p:nvSpPr>
        <p:spPr>
          <a:xfrm>
            <a:off x="3352800" y="4613275"/>
            <a:ext cx="1204912" cy="342900"/>
          </a:xfrm>
          <a:prstGeom prst="rect">
            <a:avLst/>
          </a:prstGeom>
          <a:solidFill>
            <a:schemeClr val="lt1"/>
          </a:solidFill>
          <a:ln cap="flat" cmpd="sng" w="2857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Calibri"/>
              <a:buNone/>
            </a:pPr>
            <a:r>
              <a:rPr b="0" i="0" lang="en-US" sz="1800" u="none">
                <a:solidFill>
                  <a:srgbClr val="000000"/>
                </a:solidFill>
                <a:latin typeface="Calibri"/>
                <a:ea typeface="Calibri"/>
                <a:cs typeface="Calibri"/>
                <a:sym typeface="Calibri"/>
              </a:rPr>
              <a:t>ENCODER</a:t>
            </a:r>
            <a:endParaRPr/>
          </a:p>
        </p:txBody>
      </p:sp>
      <p:sp>
        <p:nvSpPr>
          <p:cNvPr id="219" name="Google Shape;219;p29"/>
          <p:cNvSpPr txBox="1"/>
          <p:nvPr/>
        </p:nvSpPr>
        <p:spPr>
          <a:xfrm>
            <a:off x="4849812" y="4613275"/>
            <a:ext cx="1122362" cy="342900"/>
          </a:xfrm>
          <a:prstGeom prst="rect">
            <a:avLst/>
          </a:prstGeom>
          <a:solidFill>
            <a:schemeClr val="lt1"/>
          </a:solidFill>
          <a:ln cap="flat" cmpd="sng" w="2857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Calibri"/>
              <a:buNone/>
            </a:pPr>
            <a:r>
              <a:rPr b="0" i="0" lang="en-US" sz="1800" u="none">
                <a:solidFill>
                  <a:srgbClr val="000000"/>
                </a:solidFill>
                <a:latin typeface="Calibri"/>
                <a:ea typeface="Calibri"/>
                <a:cs typeface="Calibri"/>
                <a:sym typeface="Calibri"/>
              </a:rPr>
              <a:t>DECODER</a:t>
            </a:r>
            <a:endParaRPr/>
          </a:p>
        </p:txBody>
      </p:sp>
      <p:cxnSp>
        <p:nvCxnSpPr>
          <p:cNvPr id="220" name="Google Shape;220;p29"/>
          <p:cNvCxnSpPr/>
          <p:nvPr/>
        </p:nvCxnSpPr>
        <p:spPr>
          <a:xfrm>
            <a:off x="4740275" y="3389312"/>
            <a:ext cx="1195387" cy="1204912"/>
          </a:xfrm>
          <a:prstGeom prst="straightConnector1">
            <a:avLst/>
          </a:prstGeom>
          <a:noFill/>
          <a:ln cap="flat" cmpd="sng" w="9525">
            <a:solidFill>
              <a:schemeClr val="accent1"/>
            </a:solidFill>
            <a:prstDash val="solid"/>
            <a:miter lim="800000"/>
            <a:headEnd len="med" w="med" type="none"/>
            <a:tailEnd len="med" w="med" type="none"/>
          </a:ln>
        </p:spPr>
      </p:cxnSp>
      <p:cxnSp>
        <p:nvCxnSpPr>
          <p:cNvPr id="221" name="Google Shape;221;p29"/>
          <p:cNvCxnSpPr/>
          <p:nvPr/>
        </p:nvCxnSpPr>
        <p:spPr>
          <a:xfrm flipH="1" rot="10800000">
            <a:off x="3062287" y="4775200"/>
            <a:ext cx="242887" cy="1587"/>
          </a:xfrm>
          <a:prstGeom prst="straightConnector1">
            <a:avLst/>
          </a:prstGeom>
          <a:noFill/>
          <a:ln cap="flat" cmpd="sng" w="9525">
            <a:solidFill>
              <a:schemeClr val="accent1"/>
            </a:solidFill>
            <a:prstDash val="solid"/>
            <a:miter lim="800000"/>
            <a:headEnd len="med" w="med" type="none"/>
            <a:tailEnd len="med" w="med" type="triangle"/>
          </a:ln>
        </p:spPr>
      </p:cxnSp>
      <p:cxnSp>
        <p:nvCxnSpPr>
          <p:cNvPr id="222" name="Google Shape;222;p29"/>
          <p:cNvCxnSpPr/>
          <p:nvPr/>
        </p:nvCxnSpPr>
        <p:spPr>
          <a:xfrm>
            <a:off x="4522787" y="4767262"/>
            <a:ext cx="333375" cy="17462"/>
          </a:xfrm>
          <a:prstGeom prst="straightConnector1">
            <a:avLst/>
          </a:prstGeom>
          <a:noFill/>
          <a:ln cap="flat" cmpd="sng" w="9525">
            <a:solidFill>
              <a:schemeClr val="accent1"/>
            </a:solidFill>
            <a:prstDash val="solid"/>
            <a:miter lim="800000"/>
            <a:headEnd len="med" w="med" type="none"/>
            <a:tailEnd len="med" w="med" type="triangle"/>
          </a:ln>
        </p:spPr>
      </p:cxn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6" name="Shape 226"/>
        <p:cNvGrpSpPr/>
        <p:nvPr/>
      </p:nvGrpSpPr>
      <p:grpSpPr>
        <a:xfrm>
          <a:off x="0" y="0"/>
          <a:ext cx="0" cy="0"/>
          <a:chOff x="0" y="0"/>
          <a:chExt cx="0" cy="0"/>
        </a:xfrm>
      </p:grpSpPr>
      <p:sp>
        <p:nvSpPr>
          <p:cNvPr id="227" name="Google Shape;227;p30"/>
          <p:cNvSpPr txBox="1"/>
          <p:nvPr>
            <p:ph type="title"/>
          </p:nvPr>
        </p:nvSpPr>
        <p:spPr>
          <a:xfrm>
            <a:off x="557212" y="642937"/>
            <a:ext cx="11210925" cy="746125"/>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200"/>
              <a:buFont typeface="Calibri"/>
              <a:buNone/>
            </a:pPr>
            <a:r>
              <a:rPr b="0" i="0" lang="en-US" sz="3200" u="none">
                <a:solidFill>
                  <a:schemeClr val="lt1"/>
                </a:solidFill>
                <a:latin typeface="Calibri"/>
                <a:ea typeface="Calibri"/>
                <a:cs typeface="Calibri"/>
                <a:sym typeface="Calibri"/>
              </a:rPr>
              <a:t>TACOTRON MODEL VISUALIZATION</a:t>
            </a:r>
            <a:endParaRPr/>
          </a:p>
        </p:txBody>
      </p:sp>
      <p:pic>
        <p:nvPicPr>
          <p:cNvPr descr="A close up of text on a white background&#10;&#10;Description generated with very high confidence" id="228" name="Google Shape;228;p30"/>
          <p:cNvPicPr preferRelativeResize="0"/>
          <p:nvPr>
            <p:ph idx="1" type="body"/>
          </p:nvPr>
        </p:nvPicPr>
        <p:blipFill rotWithShape="1">
          <a:blip r:embed="rId3">
            <a:alphaModFix/>
          </a:blip>
          <a:srcRect b="0" l="0" r="0" t="0"/>
          <a:stretch/>
        </p:blipFill>
        <p:spPr>
          <a:xfrm>
            <a:off x="636587" y="1825625"/>
            <a:ext cx="11276012" cy="4351337"/>
          </a:xfrm>
          <a:prstGeom prst="rect">
            <a:avLst/>
          </a:prstGeom>
          <a:noFill/>
          <a:ln>
            <a:noFill/>
          </a:ln>
        </p:spPr>
      </p:pic>
      <p:sp>
        <p:nvSpPr>
          <p:cNvPr id="229" name="Google Shape;229;p30"/>
          <p:cNvSpPr txBox="1"/>
          <p:nvPr/>
        </p:nvSpPr>
        <p:spPr>
          <a:xfrm>
            <a:off x="838200" y="365125"/>
            <a:ext cx="10515600" cy="1325562"/>
          </a:xfrm>
          <a:prstGeom prst="rect">
            <a:avLst/>
          </a:prstGeom>
          <a:noFill/>
          <a:ln>
            <a:noFill/>
          </a:ln>
        </p:spPr>
        <p:txBody>
          <a:bodyPr anchorCtr="0" anchor="ctr" bIns="45700" lIns="91425" spcFirstLastPara="1" rIns="91425" wrap="square" tIns="45700">
            <a:noAutofit/>
          </a:bodyPr>
          <a:lstStyle/>
          <a:p>
            <a:pPr indent="0" lvl="0" marL="0" marR="0" rtl="0" algn="just">
              <a:lnSpc>
                <a:spcPct val="90000"/>
              </a:lnSpc>
              <a:spcBef>
                <a:spcPts val="0"/>
              </a:spcBef>
              <a:spcAft>
                <a:spcPts val="0"/>
              </a:spcAft>
              <a:buClr>
                <a:schemeClr val="dk1"/>
              </a:buClr>
              <a:buSzPts val="4400"/>
              <a:buFont typeface="Calibri"/>
              <a:buNone/>
            </a:pPr>
            <a:r>
              <a:rPr b="0" i="0" lang="en-US" sz="4400" u="none">
                <a:solidFill>
                  <a:schemeClr val="dk1"/>
                </a:solidFill>
                <a:latin typeface="Calibri"/>
                <a:ea typeface="Calibri"/>
                <a:cs typeface="Calibri"/>
                <a:sym typeface="Calibri"/>
              </a:rPr>
              <a:t>Tacotron model visualization on Tensorboard</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3" name="Shape 233"/>
        <p:cNvGrpSpPr/>
        <p:nvPr/>
      </p:nvGrpSpPr>
      <p:grpSpPr>
        <a:xfrm>
          <a:off x="0" y="0"/>
          <a:ext cx="0" cy="0"/>
          <a:chOff x="0" y="0"/>
          <a:chExt cx="0" cy="0"/>
        </a:xfrm>
      </p:grpSpPr>
      <p:sp>
        <p:nvSpPr>
          <p:cNvPr id="234" name="Google Shape;234;p31"/>
          <p:cNvSpPr txBox="1"/>
          <p:nvPr>
            <p:ph type="title"/>
          </p:nvPr>
        </p:nvSpPr>
        <p:spPr>
          <a:xfrm>
            <a:off x="838200" y="365125"/>
            <a:ext cx="10515600" cy="1325562"/>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dk1"/>
              </a:buClr>
              <a:buSzPts val="4400"/>
              <a:buFont typeface="Calibri"/>
              <a:buNone/>
            </a:pPr>
            <a:r>
              <a:rPr b="0" i="0" lang="en-US" sz="4400" u="none">
                <a:solidFill>
                  <a:schemeClr val="dk1"/>
                </a:solidFill>
                <a:latin typeface="Calibri"/>
                <a:ea typeface="Calibri"/>
                <a:cs typeface="Calibri"/>
                <a:sym typeface="Calibri"/>
              </a:rPr>
              <a:t>Tacotron model architecture and sample outputs</a:t>
            </a:r>
            <a:endParaRPr/>
          </a:p>
        </p:txBody>
      </p:sp>
      <p:pic>
        <p:nvPicPr>
          <p:cNvPr descr="A picture containing text, map&#10;&#10;Description generated with very high confidence" id="235" name="Google Shape;235;p31"/>
          <p:cNvPicPr preferRelativeResize="0"/>
          <p:nvPr>
            <p:ph idx="1" type="body"/>
          </p:nvPr>
        </p:nvPicPr>
        <p:blipFill rotWithShape="1">
          <a:blip r:embed="rId3">
            <a:alphaModFix/>
          </a:blip>
          <a:srcRect b="0" l="0" r="0" t="0"/>
          <a:stretch/>
        </p:blipFill>
        <p:spPr>
          <a:xfrm>
            <a:off x="2973387" y="2519362"/>
            <a:ext cx="6778625" cy="3490912"/>
          </a:xfrm>
          <a:prstGeom prst="rect">
            <a:avLst/>
          </a:prstGeom>
          <a:noFill/>
          <a:ln>
            <a:noFill/>
          </a:ln>
        </p:spPr>
      </p:pic>
      <p:sp>
        <p:nvSpPr>
          <p:cNvPr id="236" name="Google Shape;236;p31"/>
          <p:cNvSpPr txBox="1"/>
          <p:nvPr/>
        </p:nvSpPr>
        <p:spPr>
          <a:xfrm>
            <a:off x="152400" y="2606675"/>
            <a:ext cx="1903412" cy="831850"/>
          </a:xfrm>
          <a:prstGeom prst="rect">
            <a:avLst/>
          </a:prstGeom>
          <a:solidFill>
            <a:schemeClr val="lt1"/>
          </a:solidFill>
          <a:ln cap="flat" cmpd="sng" w="28575">
            <a:solidFill>
              <a:srgbClr val="FFC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600"/>
              <a:buFont typeface="Calibri"/>
              <a:buNone/>
            </a:pPr>
            <a:r>
              <a:rPr b="0" i="0" lang="en-US" sz="1600" u="none">
                <a:solidFill>
                  <a:srgbClr val="000000"/>
                </a:solidFill>
                <a:latin typeface="Calibri"/>
                <a:ea typeface="Calibri"/>
                <a:cs typeface="Calibri"/>
                <a:sym typeface="Calibri"/>
              </a:rPr>
              <a:t>I was eating pie when the rainbow appeared</a:t>
            </a:r>
            <a:endParaRPr/>
          </a:p>
        </p:txBody>
      </p:sp>
      <p:cxnSp>
        <p:nvCxnSpPr>
          <p:cNvPr id="237" name="Google Shape;237;p31"/>
          <p:cNvCxnSpPr/>
          <p:nvPr/>
        </p:nvCxnSpPr>
        <p:spPr>
          <a:xfrm flipH="1" rot="10800000">
            <a:off x="9309100" y="1871637"/>
            <a:ext cx="890700" cy="663600"/>
          </a:xfrm>
          <a:prstGeom prst="curvedConnector3">
            <a:avLst>
              <a:gd fmla="val 10799" name="adj1"/>
            </a:avLst>
          </a:prstGeom>
          <a:noFill/>
          <a:ln cap="flat" cmpd="sng" w="9525">
            <a:solidFill>
              <a:schemeClr val="accent2"/>
            </a:solidFill>
            <a:prstDash val="solid"/>
            <a:miter lim="800000"/>
            <a:headEnd len="med" w="med" type="none"/>
            <a:tailEnd len="med" w="med" type="triangle"/>
          </a:ln>
        </p:spPr>
      </p:cxnSp>
      <p:sp>
        <p:nvSpPr>
          <p:cNvPr id="238" name="Google Shape;238;p31"/>
          <p:cNvSpPr txBox="1"/>
          <p:nvPr/>
        </p:nvSpPr>
        <p:spPr>
          <a:xfrm>
            <a:off x="152400" y="4086225"/>
            <a:ext cx="1895475" cy="584200"/>
          </a:xfrm>
          <a:prstGeom prst="rect">
            <a:avLst/>
          </a:prstGeom>
          <a:solidFill>
            <a:schemeClr val="lt1"/>
          </a:solidFill>
          <a:ln cap="flat" cmpd="sng" w="28575">
            <a:solidFill>
              <a:srgbClr val="FF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600"/>
              <a:buFont typeface="Calibri"/>
              <a:buNone/>
            </a:pPr>
            <a:r>
              <a:rPr b="0" i="0" lang="en-US" sz="1600" u="none">
                <a:solidFill>
                  <a:srgbClr val="000000"/>
                </a:solidFill>
                <a:latin typeface="Calibri"/>
                <a:ea typeface="Calibri"/>
                <a:cs typeface="Calibri"/>
                <a:sym typeface="Calibri"/>
              </a:rPr>
              <a:t>She sells sea shells on the sea shore</a:t>
            </a:r>
            <a:endParaRPr/>
          </a:p>
        </p:txBody>
      </p:sp>
      <p:cxnSp>
        <p:nvCxnSpPr>
          <p:cNvPr id="239" name="Google Shape;239;p31"/>
          <p:cNvCxnSpPr/>
          <p:nvPr/>
        </p:nvCxnSpPr>
        <p:spPr>
          <a:xfrm>
            <a:off x="2114550" y="4378325"/>
            <a:ext cx="857400" cy="433500"/>
          </a:xfrm>
          <a:prstGeom prst="curvedConnector3">
            <a:avLst>
              <a:gd fmla="val 10798" name="adj1"/>
            </a:avLst>
          </a:prstGeom>
          <a:noFill/>
          <a:ln cap="flat" cmpd="sng" w="9525">
            <a:solidFill>
              <a:srgbClr val="FF0000"/>
            </a:solidFill>
            <a:prstDash val="solid"/>
            <a:miter lim="800000"/>
            <a:headEnd len="med" w="med" type="none"/>
            <a:tailEnd len="med" w="med" type="triangle"/>
          </a:ln>
        </p:spPr>
      </p:cxnSp>
      <p:sp>
        <p:nvSpPr>
          <p:cNvPr id="240" name="Google Shape;240;p31"/>
          <p:cNvSpPr txBox="1"/>
          <p:nvPr/>
        </p:nvSpPr>
        <p:spPr>
          <a:xfrm>
            <a:off x="161925" y="5129212"/>
            <a:ext cx="1893887" cy="1476375"/>
          </a:xfrm>
          <a:prstGeom prst="rect">
            <a:avLst/>
          </a:prstGeom>
          <a:solidFill>
            <a:schemeClr val="lt1"/>
          </a:solidFill>
          <a:ln cap="flat" cmpd="sng" w="28575">
            <a:solidFill>
              <a:srgbClr val="92D05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000"/>
              <a:buFont typeface="Calibri"/>
              <a:buNone/>
            </a:pPr>
            <a:r>
              <a:rPr b="0" i="0" lang="en-US" sz="1000" u="none">
                <a:solidFill>
                  <a:srgbClr val="000000"/>
                </a:solidFill>
                <a:latin typeface="Calibri"/>
                <a:ea typeface="Calibri"/>
                <a:cs typeface="Calibri"/>
                <a:sym typeface="Calibri"/>
              </a:rPr>
              <a:t>Mr. and Mrs. Dursley of number four Privet Drive were proud to say that they were perfectly normal, thank you very much. They were the last people you'd expect to be involved in anything strange or mysterious because they just didn't hold with such nonsense</a:t>
            </a:r>
            <a:endParaRPr/>
          </a:p>
        </p:txBody>
      </p:sp>
      <p:cxnSp>
        <p:nvCxnSpPr>
          <p:cNvPr id="241" name="Google Shape;241;p31"/>
          <p:cNvCxnSpPr/>
          <p:nvPr/>
        </p:nvCxnSpPr>
        <p:spPr>
          <a:xfrm rot="-5400000">
            <a:off x="2052537" y="4818037"/>
            <a:ext cx="917700" cy="904800"/>
          </a:xfrm>
          <a:prstGeom prst="curvedConnector3">
            <a:avLst>
              <a:gd fmla="val 10799" name="adj1"/>
            </a:avLst>
          </a:prstGeom>
          <a:noFill/>
          <a:ln cap="flat" cmpd="sng" w="9525">
            <a:solidFill>
              <a:schemeClr val="accent2"/>
            </a:solidFill>
            <a:prstDash val="solid"/>
            <a:miter lim="800000"/>
            <a:headEnd len="med" w="med" type="none"/>
            <a:tailEnd len="med" w="med" type="triangle"/>
          </a:ln>
        </p:spPr>
      </p:cxnSp>
      <p:cxnSp>
        <p:nvCxnSpPr>
          <p:cNvPr id="242" name="Google Shape;242;p31"/>
          <p:cNvCxnSpPr/>
          <p:nvPr/>
        </p:nvCxnSpPr>
        <p:spPr>
          <a:xfrm flipH="1" rot="-5400000">
            <a:off x="2007399" y="3855236"/>
            <a:ext cx="1152600" cy="760500"/>
          </a:xfrm>
          <a:prstGeom prst="curvedConnector3">
            <a:avLst>
              <a:gd fmla="val 10799" name="adj1"/>
            </a:avLst>
          </a:prstGeom>
          <a:noFill/>
          <a:ln cap="flat" cmpd="sng" w="9525">
            <a:solidFill>
              <a:schemeClr val="accent2"/>
            </a:solidFill>
            <a:prstDash val="solid"/>
            <a:miter lim="800000"/>
            <a:headEnd len="med" w="med" type="none"/>
            <a:tailEnd len="med" w="med" type="triangle"/>
          </a:ln>
        </p:spPr>
      </p:cxnSp>
      <p:cxnSp>
        <p:nvCxnSpPr>
          <p:cNvPr id="243" name="Google Shape;243;p31"/>
          <p:cNvCxnSpPr/>
          <p:nvPr/>
        </p:nvCxnSpPr>
        <p:spPr>
          <a:xfrm>
            <a:off x="9309100" y="2535237"/>
            <a:ext cx="890700" cy="71400"/>
          </a:xfrm>
          <a:prstGeom prst="curvedConnector3">
            <a:avLst>
              <a:gd fmla="val 10799" name="adj1"/>
            </a:avLst>
          </a:prstGeom>
          <a:noFill/>
          <a:ln cap="flat" cmpd="sng" w="9525">
            <a:solidFill>
              <a:srgbClr val="FF0000"/>
            </a:solidFill>
            <a:prstDash val="solid"/>
            <a:miter lim="800000"/>
            <a:headEnd len="med" w="med" type="none"/>
            <a:tailEnd len="med" w="med" type="triangle"/>
          </a:ln>
        </p:spPr>
      </p:cxnSp>
      <p:cxnSp>
        <p:nvCxnSpPr>
          <p:cNvPr id="244" name="Google Shape;244;p31"/>
          <p:cNvCxnSpPr/>
          <p:nvPr/>
        </p:nvCxnSpPr>
        <p:spPr>
          <a:xfrm>
            <a:off x="9305925" y="2535237"/>
            <a:ext cx="1023900" cy="828600"/>
          </a:xfrm>
          <a:prstGeom prst="curvedConnector3">
            <a:avLst>
              <a:gd fmla="val 10800" name="adj1"/>
            </a:avLst>
          </a:prstGeom>
          <a:noFill/>
          <a:ln cap="flat" cmpd="sng" w="9525">
            <a:solidFill>
              <a:srgbClr val="92D050"/>
            </a:solidFill>
            <a:prstDash val="solid"/>
            <a:miter lim="800000"/>
            <a:headEnd len="med" w="med" type="none"/>
            <a:tailEnd len="med" w="med" type="triangle"/>
          </a:ln>
        </p:spPr>
      </p:cxnSp>
      <p:pic>
        <p:nvPicPr>
          <p:cNvPr id="245" name="Google Shape;245;p31"/>
          <p:cNvPicPr preferRelativeResize="0"/>
          <p:nvPr/>
        </p:nvPicPr>
        <p:blipFill rotWithShape="1">
          <a:blip r:embed="rId4">
            <a:alphaModFix/>
          </a:blip>
          <a:srcRect b="0" l="0" r="0" t="0"/>
          <a:stretch/>
        </p:blipFill>
        <p:spPr>
          <a:xfrm>
            <a:off x="10656887" y="1385887"/>
            <a:ext cx="609600" cy="609600"/>
          </a:xfrm>
          <a:prstGeom prst="rect">
            <a:avLst/>
          </a:prstGeom>
          <a:noFill/>
          <a:ln cap="flat" cmpd="sng" w="28575">
            <a:solidFill>
              <a:srgbClr val="FFC000"/>
            </a:solidFill>
            <a:prstDash val="solid"/>
            <a:miter lim="800000"/>
            <a:headEnd len="sm" w="sm" type="none"/>
            <a:tailEnd len="sm" w="sm" type="none"/>
          </a:ln>
        </p:spPr>
      </p:pic>
      <p:pic>
        <p:nvPicPr>
          <p:cNvPr id="246" name="Google Shape;246;p31"/>
          <p:cNvPicPr preferRelativeResize="0"/>
          <p:nvPr/>
        </p:nvPicPr>
        <p:blipFill rotWithShape="1">
          <a:blip r:embed="rId4">
            <a:alphaModFix/>
          </a:blip>
          <a:srcRect b="0" l="0" r="0" t="0"/>
          <a:stretch/>
        </p:blipFill>
        <p:spPr>
          <a:xfrm>
            <a:off x="10656887" y="2301875"/>
            <a:ext cx="609600" cy="609600"/>
          </a:xfrm>
          <a:prstGeom prst="rect">
            <a:avLst/>
          </a:prstGeom>
          <a:noFill/>
          <a:ln cap="flat" cmpd="sng" w="28575">
            <a:solidFill>
              <a:srgbClr val="FF0000"/>
            </a:solidFill>
            <a:prstDash val="solid"/>
            <a:miter lim="800000"/>
            <a:headEnd len="sm" w="sm" type="none"/>
            <a:tailEnd len="sm" w="sm" type="none"/>
          </a:ln>
        </p:spPr>
      </p:pic>
      <p:pic>
        <p:nvPicPr>
          <p:cNvPr id="247" name="Google Shape;247;p31"/>
          <p:cNvPicPr preferRelativeResize="0"/>
          <p:nvPr/>
        </p:nvPicPr>
        <p:blipFill rotWithShape="1">
          <a:blip r:embed="rId4">
            <a:alphaModFix/>
          </a:blip>
          <a:srcRect b="0" l="0" r="0" t="0"/>
          <a:stretch/>
        </p:blipFill>
        <p:spPr>
          <a:xfrm>
            <a:off x="10656887" y="3336925"/>
            <a:ext cx="609600" cy="609600"/>
          </a:xfrm>
          <a:prstGeom prst="rect">
            <a:avLst/>
          </a:prstGeom>
          <a:noFill/>
          <a:ln cap="flat" cmpd="sng" w="28575">
            <a:solidFill>
              <a:srgbClr val="92D050"/>
            </a:solidFill>
            <a:prstDash val="solid"/>
            <a:miter lim="800000"/>
            <a:headEnd len="sm" w="sm" type="none"/>
            <a:tailEnd len="sm" w="sm" type="none"/>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4"/>
          <p:cNvSpPr txBox="1"/>
          <p:nvPr>
            <p:ph type="title"/>
          </p:nvPr>
        </p:nvSpPr>
        <p:spPr>
          <a:xfrm>
            <a:off x="838200" y="365125"/>
            <a:ext cx="10515600" cy="132556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en-US" sz="4400" u="none">
                <a:solidFill>
                  <a:schemeClr val="dk1"/>
                </a:solidFill>
                <a:latin typeface="Calibri"/>
                <a:ea typeface="Calibri"/>
                <a:cs typeface="Calibri"/>
                <a:sym typeface="Calibri"/>
              </a:rPr>
              <a:t>Summary </a:t>
            </a:r>
            <a:endParaRPr/>
          </a:p>
        </p:txBody>
      </p:sp>
      <p:sp>
        <p:nvSpPr>
          <p:cNvPr id="91" name="Google Shape;91;p14"/>
          <p:cNvSpPr txBox="1"/>
          <p:nvPr>
            <p:ph idx="1" type="body"/>
          </p:nvPr>
        </p:nvSpPr>
        <p:spPr>
          <a:xfrm>
            <a:off x="838200" y="1825625"/>
            <a:ext cx="4822825" cy="2147887"/>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80000"/>
              </a:lnSpc>
              <a:spcBef>
                <a:spcPts val="0"/>
              </a:spcBef>
              <a:spcAft>
                <a:spcPts val="0"/>
              </a:spcAft>
              <a:buClr>
                <a:schemeClr val="dk1"/>
              </a:buClr>
              <a:buSzPts val="2800"/>
              <a:buFont typeface="Arial"/>
              <a:buNone/>
            </a:pPr>
            <a:r>
              <a:rPr b="1" i="0" lang="en-US" sz="2800" u="none" cap="none" strike="noStrike">
                <a:solidFill>
                  <a:schemeClr val="dk1"/>
                </a:solidFill>
                <a:latin typeface="Calibri"/>
                <a:ea typeface="Calibri"/>
                <a:cs typeface="Calibri"/>
                <a:sym typeface="Calibri"/>
              </a:rPr>
              <a:t>Proposal</a:t>
            </a:r>
            <a:endParaRPr/>
          </a:p>
          <a:p>
            <a:pPr indent="0" lvl="0" marL="0" marR="0" rtl="0" algn="just">
              <a:lnSpc>
                <a:spcPct val="80000"/>
              </a:lnSpc>
              <a:spcBef>
                <a:spcPts val="1000"/>
              </a:spcBef>
              <a:spcAft>
                <a:spcPts val="0"/>
              </a:spcAft>
              <a:buClr>
                <a:schemeClr val="dk1"/>
              </a:buClr>
              <a:buSzPts val="1900"/>
              <a:buFont typeface="Arial"/>
              <a:buNone/>
            </a:pPr>
            <a:r>
              <a:rPr b="0" i="0" lang="en-US" sz="1900" u="none" cap="none" strike="noStrike">
                <a:solidFill>
                  <a:schemeClr val="dk1"/>
                </a:solidFill>
                <a:latin typeface="Calibri"/>
                <a:ea typeface="Calibri"/>
                <a:cs typeface="Calibri"/>
                <a:sym typeface="Calibri"/>
              </a:rPr>
              <a:t>Convert speech from one voice to another with:</a:t>
            </a:r>
            <a:endParaRPr/>
          </a:p>
          <a:p>
            <a:pPr indent="-120650" lvl="0" marL="0" marR="0" rtl="0" algn="l">
              <a:lnSpc>
                <a:spcPct val="80000"/>
              </a:lnSpc>
              <a:spcBef>
                <a:spcPts val="1000"/>
              </a:spcBef>
              <a:spcAft>
                <a:spcPts val="0"/>
              </a:spcAft>
              <a:buClr>
                <a:schemeClr val="dk1"/>
              </a:buClr>
              <a:buSzPts val="1900"/>
              <a:buFont typeface="Arial"/>
              <a:buAutoNum type="arabicPeriod"/>
            </a:pPr>
            <a:r>
              <a:rPr b="0" i="0" lang="en-US" sz="1900" u="none" cap="none" strike="noStrike">
                <a:solidFill>
                  <a:schemeClr val="dk1"/>
                </a:solidFill>
                <a:latin typeface="Calibri"/>
                <a:ea typeface="Calibri"/>
                <a:cs typeface="Calibri"/>
                <a:sym typeface="Calibri"/>
              </a:rPr>
              <a:t>no training on input voice </a:t>
            </a:r>
            <a:endParaRPr/>
          </a:p>
          <a:p>
            <a:pPr indent="-120650" lvl="0" marL="0" marR="0" rtl="0" algn="l">
              <a:lnSpc>
                <a:spcPct val="80000"/>
              </a:lnSpc>
              <a:spcBef>
                <a:spcPts val="1000"/>
              </a:spcBef>
              <a:spcAft>
                <a:spcPts val="0"/>
              </a:spcAft>
              <a:buClr>
                <a:schemeClr val="dk1"/>
              </a:buClr>
              <a:buSzPts val="1900"/>
              <a:buFont typeface="Arial"/>
              <a:buAutoNum type="arabicPeriod"/>
            </a:pPr>
            <a:r>
              <a:rPr b="0" i="0" lang="en-US" sz="1900" u="none" cap="none" strike="noStrike">
                <a:solidFill>
                  <a:schemeClr val="dk1"/>
                </a:solidFill>
                <a:latin typeface="Calibri"/>
                <a:ea typeface="Calibri"/>
                <a:cs typeface="Calibri"/>
                <a:sym typeface="Calibri"/>
              </a:rPr>
              <a:t>minimal training on output voice </a:t>
            </a:r>
            <a:endParaRPr/>
          </a:p>
          <a:p>
            <a:pPr indent="-120650" lvl="0" marL="0" marR="0" rtl="0" algn="l">
              <a:lnSpc>
                <a:spcPct val="80000"/>
              </a:lnSpc>
              <a:spcBef>
                <a:spcPts val="1000"/>
              </a:spcBef>
              <a:spcAft>
                <a:spcPts val="0"/>
              </a:spcAft>
              <a:buClr>
                <a:schemeClr val="dk1"/>
              </a:buClr>
              <a:buSzPts val="1900"/>
              <a:buFont typeface="Arial"/>
              <a:buAutoNum type="arabicPeriod"/>
            </a:pPr>
            <a:r>
              <a:rPr b="0" i="0" lang="en-US" sz="1900" u="none" cap="none" strike="noStrike">
                <a:solidFill>
                  <a:schemeClr val="dk1"/>
                </a:solidFill>
                <a:latin typeface="Calibri"/>
                <a:ea typeface="Calibri"/>
                <a:cs typeface="Calibri"/>
                <a:sym typeface="Calibri"/>
              </a:rPr>
              <a:t>using DeepSpeech, Tacotron and Sprocket</a:t>
            </a:r>
            <a:endParaRPr/>
          </a:p>
        </p:txBody>
      </p:sp>
      <p:sp>
        <p:nvSpPr>
          <p:cNvPr id="92" name="Google Shape;92;p14"/>
          <p:cNvSpPr txBox="1"/>
          <p:nvPr/>
        </p:nvSpPr>
        <p:spPr>
          <a:xfrm>
            <a:off x="6530975" y="1825625"/>
            <a:ext cx="4822825" cy="2147887"/>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70000"/>
              </a:lnSpc>
              <a:spcBef>
                <a:spcPts val="0"/>
              </a:spcBef>
              <a:spcAft>
                <a:spcPts val="0"/>
              </a:spcAft>
              <a:buClr>
                <a:schemeClr val="dk1"/>
              </a:buClr>
              <a:buSzPts val="2400"/>
              <a:buFont typeface="Calibri"/>
              <a:buNone/>
            </a:pPr>
            <a:r>
              <a:rPr b="1" i="0" lang="en-US" sz="2400" u="none" cap="none" strike="noStrike">
                <a:solidFill>
                  <a:schemeClr val="dk1"/>
                </a:solidFill>
                <a:latin typeface="Calibri"/>
                <a:ea typeface="Calibri"/>
                <a:cs typeface="Calibri"/>
                <a:sym typeface="Calibri"/>
              </a:rPr>
              <a:t>Innovative Claims</a:t>
            </a:r>
            <a:endParaRPr b="1" i="0" sz="2400" u="none" cap="none" strike="noStrike">
              <a:solidFill>
                <a:schemeClr val="dk1"/>
              </a:solidFill>
              <a:latin typeface="Calibri"/>
              <a:ea typeface="Calibri"/>
              <a:cs typeface="Calibri"/>
              <a:sym typeface="Calibri"/>
            </a:endParaRPr>
          </a:p>
          <a:p>
            <a:pPr indent="-114300" lvl="0" marL="0" marR="0" rtl="0" algn="l">
              <a:lnSpc>
                <a:spcPct val="70000"/>
              </a:lnSpc>
              <a:spcBef>
                <a:spcPts val="1000"/>
              </a:spcBef>
              <a:spcAft>
                <a:spcPts val="0"/>
              </a:spcAft>
              <a:buClr>
                <a:schemeClr val="dk1"/>
              </a:buClr>
              <a:buSzPts val="1800"/>
              <a:buFont typeface="Arial"/>
              <a:buAutoNum type="arabicPeriod"/>
            </a:pPr>
            <a:r>
              <a:rPr b="0" i="0" lang="en-US" sz="1800" u="none" cap="none" strike="noStrike">
                <a:solidFill>
                  <a:schemeClr val="dk1"/>
                </a:solidFill>
                <a:latin typeface="Calibri"/>
                <a:ea typeface="Calibri"/>
                <a:cs typeface="Calibri"/>
                <a:sym typeface="Calibri"/>
              </a:rPr>
              <a:t>Quantized and trimmed Tacotron and DeepSpeech to make them more suitable for deployment.</a:t>
            </a:r>
            <a:endParaRPr/>
          </a:p>
          <a:p>
            <a:pPr indent="-114300" lvl="0" marL="0" marR="0" rtl="0" algn="l">
              <a:lnSpc>
                <a:spcPct val="70000"/>
              </a:lnSpc>
              <a:spcBef>
                <a:spcPts val="1000"/>
              </a:spcBef>
              <a:spcAft>
                <a:spcPts val="0"/>
              </a:spcAft>
              <a:buClr>
                <a:schemeClr val="dk1"/>
              </a:buClr>
              <a:buSzPts val="1800"/>
              <a:buFont typeface="Arial"/>
              <a:buAutoNum type="arabicPeriod"/>
            </a:pPr>
            <a:r>
              <a:rPr b="0" i="0" lang="en-US" sz="1800" u="none" cap="none" strike="noStrike">
                <a:solidFill>
                  <a:schemeClr val="dk1"/>
                </a:solidFill>
                <a:latin typeface="Calibri"/>
                <a:ea typeface="Calibri"/>
                <a:cs typeface="Calibri"/>
                <a:sym typeface="Calibri"/>
              </a:rPr>
              <a:t>Created a pipeline to convert input user to text and then back to synthesized speech.</a:t>
            </a:r>
            <a:endParaRPr/>
          </a:p>
          <a:p>
            <a:pPr indent="-114300" lvl="0" marL="0" marR="0" rtl="0" algn="l">
              <a:lnSpc>
                <a:spcPct val="70000"/>
              </a:lnSpc>
              <a:spcBef>
                <a:spcPts val="1000"/>
              </a:spcBef>
              <a:spcAft>
                <a:spcPts val="0"/>
              </a:spcAft>
              <a:buClr>
                <a:schemeClr val="dk1"/>
              </a:buClr>
              <a:buSzPts val="1800"/>
              <a:buFont typeface="Arial"/>
              <a:buAutoNum type="arabicPeriod"/>
            </a:pPr>
            <a:r>
              <a:rPr b="0" i="0" lang="en-US" sz="1800" u="none" cap="none" strike="noStrike">
                <a:solidFill>
                  <a:schemeClr val="dk1"/>
                </a:solidFill>
                <a:latin typeface="Calibri"/>
                <a:ea typeface="Calibri"/>
                <a:cs typeface="Calibri"/>
                <a:sym typeface="Calibri"/>
              </a:rPr>
              <a:t>Converted synthesized speech to destination voice through minimal training. </a:t>
            </a:r>
            <a:endParaRPr/>
          </a:p>
        </p:txBody>
      </p:sp>
      <p:sp>
        <p:nvSpPr>
          <p:cNvPr id="93" name="Google Shape;93;p14"/>
          <p:cNvSpPr txBox="1"/>
          <p:nvPr/>
        </p:nvSpPr>
        <p:spPr>
          <a:xfrm>
            <a:off x="838200" y="4305300"/>
            <a:ext cx="4822825" cy="2147887"/>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70000"/>
              </a:lnSpc>
              <a:spcBef>
                <a:spcPts val="0"/>
              </a:spcBef>
              <a:spcAft>
                <a:spcPts val="0"/>
              </a:spcAft>
              <a:buClr>
                <a:schemeClr val="dk1"/>
              </a:buClr>
              <a:buSzPts val="2400"/>
              <a:buFont typeface="Calibri"/>
              <a:buNone/>
            </a:pPr>
            <a:r>
              <a:rPr b="1" i="0" lang="en-US" sz="2400" u="none" cap="none" strike="noStrike">
                <a:solidFill>
                  <a:schemeClr val="dk1"/>
                </a:solidFill>
                <a:latin typeface="Calibri"/>
                <a:ea typeface="Calibri"/>
                <a:cs typeface="Calibri"/>
                <a:sym typeface="Calibri"/>
              </a:rPr>
              <a:t>Division of Work</a:t>
            </a:r>
            <a:endParaRPr b="1" i="0" sz="2400" u="none" cap="none" strike="noStrike">
              <a:solidFill>
                <a:schemeClr val="dk1"/>
              </a:solidFill>
              <a:latin typeface="Calibri"/>
              <a:ea typeface="Calibri"/>
              <a:cs typeface="Calibri"/>
              <a:sym typeface="Calibri"/>
            </a:endParaRPr>
          </a:p>
          <a:p>
            <a:pPr indent="-127000" lvl="0" marL="0" marR="0" rtl="0" algn="just">
              <a:lnSpc>
                <a:spcPct val="70000"/>
              </a:lnSpc>
              <a:spcBef>
                <a:spcPts val="1000"/>
              </a:spcBef>
              <a:spcAft>
                <a:spcPts val="0"/>
              </a:spcAft>
              <a:buClr>
                <a:schemeClr val="dk1"/>
              </a:buClr>
              <a:buSzPts val="2000"/>
              <a:buFont typeface="Arial"/>
              <a:buAutoNum type="arabicPeriod"/>
            </a:pPr>
            <a:r>
              <a:rPr b="0" i="1" lang="en-US" sz="2000" u="none" cap="none" strike="noStrike">
                <a:solidFill>
                  <a:schemeClr val="dk1"/>
                </a:solidFill>
                <a:latin typeface="Calibri"/>
                <a:ea typeface="Calibri"/>
                <a:cs typeface="Calibri"/>
                <a:sym typeface="Calibri"/>
              </a:rPr>
              <a:t>Satyajit: </a:t>
            </a:r>
            <a:r>
              <a:rPr b="0" i="0" lang="en-US" sz="2000" u="none" cap="none" strike="noStrike">
                <a:solidFill>
                  <a:schemeClr val="dk1"/>
                </a:solidFill>
                <a:latin typeface="Calibri"/>
                <a:ea typeface="Calibri"/>
                <a:cs typeface="Calibri"/>
                <a:sym typeface="Calibri"/>
              </a:rPr>
              <a:t>Was in charge of quantizing the models and converting audio files to text.</a:t>
            </a:r>
            <a:endParaRPr/>
          </a:p>
          <a:p>
            <a:pPr indent="-127000" lvl="0" marL="0" marR="0" rtl="0" algn="just">
              <a:lnSpc>
                <a:spcPct val="70000"/>
              </a:lnSpc>
              <a:spcBef>
                <a:spcPts val="1000"/>
              </a:spcBef>
              <a:spcAft>
                <a:spcPts val="0"/>
              </a:spcAft>
              <a:buClr>
                <a:schemeClr val="dk1"/>
              </a:buClr>
              <a:buSzPts val="2000"/>
              <a:buFont typeface="Arial"/>
              <a:buAutoNum type="arabicPeriod"/>
            </a:pPr>
            <a:r>
              <a:rPr b="0" i="1" lang="en-US" sz="2000" u="none" cap="none" strike="noStrike">
                <a:solidFill>
                  <a:schemeClr val="dk1"/>
                </a:solidFill>
                <a:latin typeface="Calibri"/>
                <a:ea typeface="Calibri"/>
                <a:cs typeface="Calibri"/>
                <a:sym typeface="Calibri"/>
              </a:rPr>
              <a:t>Sreenithy: </a:t>
            </a:r>
            <a:r>
              <a:rPr b="0" i="0" lang="en-US" sz="2000" u="none" cap="none" strike="noStrike">
                <a:solidFill>
                  <a:schemeClr val="dk1"/>
                </a:solidFill>
                <a:latin typeface="Calibri"/>
                <a:ea typeface="Calibri"/>
                <a:cs typeface="Calibri"/>
                <a:sym typeface="Calibri"/>
              </a:rPr>
              <a:t>Was in charge of converting text to speech and converting synthetic speech to target voice.</a:t>
            </a:r>
            <a:endParaRPr/>
          </a:p>
        </p:txBody>
      </p:sp>
      <p:sp>
        <p:nvSpPr>
          <p:cNvPr id="94" name="Google Shape;94;p14"/>
          <p:cNvSpPr txBox="1"/>
          <p:nvPr/>
        </p:nvSpPr>
        <p:spPr>
          <a:xfrm>
            <a:off x="6530975" y="4305300"/>
            <a:ext cx="4822825" cy="2147887"/>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70000"/>
              </a:lnSpc>
              <a:spcBef>
                <a:spcPts val="0"/>
              </a:spcBef>
              <a:spcAft>
                <a:spcPts val="0"/>
              </a:spcAft>
              <a:buClr>
                <a:schemeClr val="dk1"/>
              </a:buClr>
              <a:buSzPts val="2400"/>
              <a:buFont typeface="Calibri"/>
              <a:buNone/>
            </a:pPr>
            <a:r>
              <a:rPr b="1" i="0" lang="en-US" sz="2400" u="none" cap="none" strike="noStrike">
                <a:solidFill>
                  <a:schemeClr val="dk1"/>
                </a:solidFill>
                <a:latin typeface="Calibri"/>
                <a:ea typeface="Calibri"/>
                <a:cs typeface="Calibri"/>
                <a:sym typeface="Calibri"/>
              </a:rPr>
              <a:t>Highlighted Results</a:t>
            </a:r>
            <a:endParaRPr b="1" i="0" sz="3400" u="none" cap="none" strike="noStrike">
              <a:solidFill>
                <a:schemeClr val="dk1"/>
              </a:solidFill>
              <a:latin typeface="Calibri"/>
              <a:ea typeface="Calibri"/>
              <a:cs typeface="Calibri"/>
              <a:sym typeface="Calibri"/>
            </a:endParaRPr>
          </a:p>
          <a:p>
            <a:pPr indent="-127000" lvl="0" marL="0" marR="0" rtl="0" algn="just">
              <a:lnSpc>
                <a:spcPct val="70000"/>
              </a:lnSpc>
              <a:spcBef>
                <a:spcPts val="1000"/>
              </a:spcBef>
              <a:spcAft>
                <a:spcPts val="0"/>
              </a:spcAft>
              <a:buClr>
                <a:schemeClr val="dk1"/>
              </a:buClr>
              <a:buSzPts val="2000"/>
              <a:buFont typeface="Arial"/>
              <a:buAutoNum type="arabicPeriod"/>
            </a:pPr>
            <a:r>
              <a:rPr b="0" i="0" lang="en-US" sz="2000" u="none" cap="none" strike="noStrike">
                <a:solidFill>
                  <a:schemeClr val="dk1"/>
                </a:solidFill>
                <a:latin typeface="Calibri"/>
                <a:ea typeface="Calibri"/>
                <a:cs typeface="Calibri"/>
                <a:sym typeface="Calibri"/>
              </a:rPr>
              <a:t>Reduced models size by 3x</a:t>
            </a:r>
            <a:endParaRPr/>
          </a:p>
          <a:p>
            <a:pPr indent="-127000" lvl="0" marL="0" marR="0" rtl="0" algn="just">
              <a:lnSpc>
                <a:spcPct val="70000"/>
              </a:lnSpc>
              <a:spcBef>
                <a:spcPts val="1000"/>
              </a:spcBef>
              <a:spcAft>
                <a:spcPts val="0"/>
              </a:spcAft>
              <a:buClr>
                <a:schemeClr val="dk1"/>
              </a:buClr>
              <a:buSzPts val="2000"/>
              <a:buFont typeface="Arial"/>
              <a:buAutoNum type="arabicPeriod"/>
            </a:pPr>
            <a:r>
              <a:rPr b="0" i="0" lang="en-US" sz="2000" u="none" cap="none" strike="noStrike">
                <a:solidFill>
                  <a:schemeClr val="dk1"/>
                </a:solidFill>
                <a:latin typeface="Calibri"/>
                <a:ea typeface="Calibri"/>
                <a:cs typeface="Calibri"/>
                <a:sym typeface="Calibri"/>
              </a:rPr>
              <a:t>Reproduced expected results for DeepSpeech, Tacotron and Sprocket</a:t>
            </a:r>
            <a:endParaRPr/>
          </a:p>
          <a:p>
            <a:pPr indent="-127000" lvl="0" marL="0" marR="0" rtl="0" algn="just">
              <a:lnSpc>
                <a:spcPct val="70000"/>
              </a:lnSpc>
              <a:spcBef>
                <a:spcPts val="1000"/>
              </a:spcBef>
              <a:spcAft>
                <a:spcPts val="0"/>
              </a:spcAft>
              <a:buClr>
                <a:schemeClr val="dk1"/>
              </a:buClr>
              <a:buSzPts val="2000"/>
              <a:buFont typeface="Arial"/>
              <a:buAutoNum type="arabicPeriod"/>
            </a:pPr>
            <a:r>
              <a:rPr b="0" i="0" lang="en-US" sz="2000" u="none" cap="none" strike="noStrike">
                <a:solidFill>
                  <a:schemeClr val="dk1"/>
                </a:solidFill>
                <a:latin typeface="Calibri"/>
                <a:ea typeface="Calibri"/>
                <a:cs typeface="Calibri"/>
                <a:sym typeface="Calibri"/>
              </a:rPr>
              <a:t>Converted Satyajit’s voice to Obama’s voice using only 120 seconds of Obama voice samples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sp>
        <p:nvSpPr>
          <p:cNvPr id="252" name="Google Shape;252;p32"/>
          <p:cNvSpPr txBox="1"/>
          <p:nvPr>
            <p:ph type="ctrTitle"/>
          </p:nvPr>
        </p:nvSpPr>
        <p:spPr>
          <a:xfrm>
            <a:off x="942975" y="1122362"/>
            <a:ext cx="10601325" cy="23876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6000"/>
              <a:buFont typeface="Calibri"/>
              <a:buNone/>
            </a:pPr>
            <a:r>
              <a:rPr b="1" i="0" lang="en-US" sz="6000" u="none">
                <a:solidFill>
                  <a:schemeClr val="dk1"/>
                </a:solidFill>
                <a:latin typeface="Calibri"/>
                <a:ea typeface="Calibri"/>
                <a:cs typeface="Calibri"/>
                <a:sym typeface="Calibri"/>
              </a:rPr>
              <a:t>SECTION IV:</a:t>
            </a:r>
            <a:br>
              <a:rPr b="1" i="0" lang="en-US" sz="6000" u="none">
                <a:solidFill>
                  <a:schemeClr val="dk1"/>
                </a:solidFill>
                <a:latin typeface="Calibri"/>
                <a:ea typeface="Calibri"/>
                <a:cs typeface="Calibri"/>
                <a:sym typeface="Calibri"/>
              </a:rPr>
            </a:br>
            <a:r>
              <a:rPr b="0" i="0" lang="en-US" sz="4800" u="none">
                <a:solidFill>
                  <a:schemeClr val="dk1"/>
                </a:solidFill>
                <a:latin typeface="Calibri"/>
                <a:ea typeface="Calibri"/>
                <a:cs typeface="Calibri"/>
                <a:sym typeface="Calibri"/>
              </a:rPr>
              <a:t>Voice Conversion</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6" name="Shape 256"/>
        <p:cNvGrpSpPr/>
        <p:nvPr/>
      </p:nvGrpSpPr>
      <p:grpSpPr>
        <a:xfrm>
          <a:off x="0" y="0"/>
          <a:ext cx="0" cy="0"/>
          <a:chOff x="0" y="0"/>
          <a:chExt cx="0" cy="0"/>
        </a:xfrm>
      </p:grpSpPr>
      <p:sp>
        <p:nvSpPr>
          <p:cNvPr id="257" name="Google Shape;257;p33"/>
          <p:cNvSpPr txBox="1"/>
          <p:nvPr>
            <p:ph type="title"/>
          </p:nvPr>
        </p:nvSpPr>
        <p:spPr>
          <a:xfrm>
            <a:off x="676275" y="76200"/>
            <a:ext cx="3505200" cy="1622425"/>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dk1"/>
              </a:buClr>
              <a:buSzPts val="3600"/>
              <a:buFont typeface="Calibri"/>
              <a:buNone/>
            </a:pPr>
            <a:r>
              <a:rPr b="0" i="0" lang="en-US" sz="3600" u="none">
                <a:solidFill>
                  <a:schemeClr val="dk1"/>
                </a:solidFill>
                <a:latin typeface="Calibri"/>
                <a:ea typeface="Calibri"/>
                <a:cs typeface="Calibri"/>
                <a:sym typeface="Calibri"/>
              </a:rPr>
              <a:t> </a:t>
            </a:r>
            <a:r>
              <a:rPr b="1" i="0" lang="en-US" sz="3600" u="none">
                <a:solidFill>
                  <a:schemeClr val="dk1"/>
                </a:solidFill>
                <a:latin typeface="Calibri"/>
                <a:ea typeface="Calibri"/>
                <a:cs typeface="Calibri"/>
                <a:sym typeface="Calibri"/>
              </a:rPr>
              <a:t>Voice Conversion </a:t>
            </a:r>
            <a:endParaRPr/>
          </a:p>
        </p:txBody>
      </p:sp>
      <p:sp>
        <p:nvSpPr>
          <p:cNvPr id="258" name="Google Shape;258;p33"/>
          <p:cNvSpPr txBox="1"/>
          <p:nvPr>
            <p:ph idx="1" type="body"/>
          </p:nvPr>
        </p:nvSpPr>
        <p:spPr>
          <a:xfrm>
            <a:off x="677862" y="1581150"/>
            <a:ext cx="3505200" cy="4875212"/>
          </a:xfrm>
          <a:prstGeom prst="rect">
            <a:avLst/>
          </a:prstGeom>
          <a:noFill/>
          <a:ln>
            <a:noFill/>
          </a:ln>
        </p:spPr>
        <p:txBody>
          <a:bodyPr anchorCtr="0" anchor="t" bIns="45700" lIns="91425" spcFirstLastPara="1" rIns="91425" wrap="square" tIns="45700">
            <a:noAutofit/>
          </a:bodyPr>
          <a:lstStyle/>
          <a:p>
            <a:pPr indent="-228600" lvl="0" marL="228600" marR="0" rtl="0" algn="just">
              <a:lnSpc>
                <a:spcPct val="90000"/>
              </a:lnSpc>
              <a:spcBef>
                <a:spcPts val="0"/>
              </a:spcBef>
              <a:spcAft>
                <a:spcPts val="0"/>
              </a:spcAft>
              <a:buClr>
                <a:schemeClr val="dk1"/>
              </a:buClr>
              <a:buSzPts val="1800"/>
              <a:buFont typeface="Arial"/>
              <a:buChar char="•"/>
            </a:pPr>
            <a:r>
              <a:rPr b="0" i="0" lang="en-US" sz="1800" u="none">
                <a:solidFill>
                  <a:schemeClr val="dk1"/>
                </a:solidFill>
                <a:latin typeface="Calibri"/>
                <a:ea typeface="Calibri"/>
                <a:cs typeface="Calibri"/>
                <a:sym typeface="Calibri"/>
              </a:rPr>
              <a:t>Statistical Voice Conversion-convert specific non- or paralinguistic information while keeping linguistic information unchanged</a:t>
            </a:r>
            <a:endParaRPr b="0" i="0" sz="2800" u="none">
              <a:solidFill>
                <a:schemeClr val="dk1"/>
              </a:solidFill>
              <a:latin typeface="Calibri"/>
              <a:ea typeface="Calibri"/>
              <a:cs typeface="Calibri"/>
              <a:sym typeface="Calibri"/>
            </a:endParaRPr>
          </a:p>
          <a:p>
            <a:pPr indent="-228600" lvl="0" marL="228600" marR="0" rtl="0" algn="just">
              <a:lnSpc>
                <a:spcPct val="90000"/>
              </a:lnSpc>
              <a:spcBef>
                <a:spcPts val="1000"/>
              </a:spcBef>
              <a:spcAft>
                <a:spcPts val="0"/>
              </a:spcAft>
              <a:buClr>
                <a:schemeClr val="dk1"/>
              </a:buClr>
              <a:buSzPts val="1800"/>
              <a:buFont typeface="Arial"/>
              <a:buChar char="•"/>
            </a:pPr>
            <a:r>
              <a:rPr b="0" i="0" lang="en-US" sz="1800" u="none">
                <a:solidFill>
                  <a:schemeClr val="dk1"/>
                </a:solidFill>
                <a:latin typeface="Calibri"/>
                <a:ea typeface="Calibri"/>
                <a:cs typeface="Calibri"/>
                <a:sym typeface="Calibri"/>
              </a:rPr>
              <a:t>To convert source to target - Several acoustic features such as F0 , aperiodicity, and the melcepstrum</a:t>
            </a:r>
            <a:endParaRPr/>
          </a:p>
          <a:p>
            <a:pPr indent="-228600" lvl="0" marL="228600" marR="0" rtl="0" algn="just">
              <a:lnSpc>
                <a:spcPct val="90000"/>
              </a:lnSpc>
              <a:spcBef>
                <a:spcPts val="1000"/>
              </a:spcBef>
              <a:spcAft>
                <a:spcPts val="0"/>
              </a:spcAft>
              <a:buClr>
                <a:schemeClr val="dk1"/>
              </a:buClr>
              <a:buSzPts val="1800"/>
              <a:buFont typeface="Arial"/>
              <a:buChar char="•"/>
            </a:pPr>
            <a:r>
              <a:rPr b="0" i="0" lang="en-US" sz="1800" u="none">
                <a:solidFill>
                  <a:schemeClr val="dk1"/>
                </a:solidFill>
                <a:latin typeface="Calibri"/>
                <a:ea typeface="Calibri"/>
                <a:cs typeface="Calibri"/>
                <a:sym typeface="Calibri"/>
              </a:rPr>
              <a:t>The GMM-based VC method includes:</a:t>
            </a:r>
            <a:endParaRPr/>
          </a:p>
          <a:p>
            <a:pPr indent="-228600" lvl="0" marL="228600" marR="0" rtl="0" algn="just">
              <a:lnSpc>
                <a:spcPct val="90000"/>
              </a:lnSpc>
              <a:spcBef>
                <a:spcPts val="1000"/>
              </a:spcBef>
              <a:spcAft>
                <a:spcPts val="0"/>
              </a:spcAft>
              <a:buClr>
                <a:schemeClr val="dk1"/>
              </a:buClr>
              <a:buSzPts val="1800"/>
              <a:buFont typeface="Arial"/>
              <a:buAutoNum type="arabicPeriod"/>
            </a:pPr>
            <a:r>
              <a:rPr b="0" i="0" lang="en-US" sz="1800" u="none">
                <a:solidFill>
                  <a:schemeClr val="dk1"/>
                </a:solidFill>
                <a:latin typeface="Calibri"/>
                <a:ea typeface="Calibri"/>
                <a:cs typeface="Calibri"/>
                <a:sym typeface="Calibri"/>
              </a:rPr>
              <a:t>MLPG considering the GV      based on the GMM</a:t>
            </a:r>
            <a:endParaRPr/>
          </a:p>
          <a:p>
            <a:pPr indent="-228600" lvl="0" marL="228600" marR="0" rtl="0" algn="just">
              <a:lnSpc>
                <a:spcPct val="90000"/>
              </a:lnSpc>
              <a:spcBef>
                <a:spcPts val="1000"/>
              </a:spcBef>
              <a:spcAft>
                <a:spcPts val="0"/>
              </a:spcAft>
              <a:buClr>
                <a:schemeClr val="dk1"/>
              </a:buClr>
              <a:buSzPts val="1800"/>
              <a:buFont typeface="Arial"/>
              <a:buAutoNum type="arabicPeriod"/>
            </a:pPr>
            <a:r>
              <a:rPr b="0" i="0" lang="en-US" sz="1800" u="none">
                <a:solidFill>
                  <a:schemeClr val="dk1"/>
                </a:solidFill>
                <a:latin typeface="Calibri"/>
                <a:ea typeface="Calibri"/>
                <a:cs typeface="Calibri"/>
                <a:sym typeface="Calibri"/>
              </a:rPr>
              <a:t>Vocoder-free VC using the DIFFVC</a:t>
            </a:r>
            <a:endParaRPr/>
          </a:p>
          <a:p>
            <a:pPr indent="-114300" lvl="0" marL="228600" marR="0" rtl="0" algn="just">
              <a:lnSpc>
                <a:spcPct val="90000"/>
              </a:lnSpc>
              <a:spcBef>
                <a:spcPts val="1000"/>
              </a:spcBef>
              <a:spcAft>
                <a:spcPts val="0"/>
              </a:spcAft>
              <a:buClr>
                <a:schemeClr val="dk1"/>
              </a:buClr>
              <a:buSzPts val="1800"/>
              <a:buFont typeface="Arial"/>
              <a:buNone/>
            </a:pPr>
            <a:r>
              <a:t/>
            </a:r>
            <a:endParaRPr b="0" i="0" sz="1800" u="none">
              <a:solidFill>
                <a:schemeClr val="dk1"/>
              </a:solidFill>
              <a:latin typeface="Calibri"/>
              <a:ea typeface="Calibri"/>
              <a:cs typeface="Calibri"/>
              <a:sym typeface="Calibri"/>
            </a:endParaRPr>
          </a:p>
          <a:p>
            <a:pPr indent="-114300" lvl="0" marL="228600" marR="0" rtl="0" algn="just">
              <a:lnSpc>
                <a:spcPct val="90000"/>
              </a:lnSpc>
              <a:spcBef>
                <a:spcPts val="1000"/>
              </a:spcBef>
              <a:spcAft>
                <a:spcPts val="0"/>
              </a:spcAft>
              <a:buClr>
                <a:schemeClr val="dk1"/>
              </a:buClr>
              <a:buSzPts val="1800"/>
              <a:buFont typeface="Arial"/>
              <a:buNone/>
            </a:pPr>
            <a:r>
              <a:t/>
            </a:r>
            <a:endParaRPr b="0" i="0" sz="1800" u="none">
              <a:solidFill>
                <a:schemeClr val="dk1"/>
              </a:solidFill>
              <a:latin typeface="Calibri"/>
              <a:ea typeface="Calibri"/>
              <a:cs typeface="Calibri"/>
              <a:sym typeface="Calibri"/>
            </a:endParaRPr>
          </a:p>
          <a:p>
            <a:pPr indent="-114300" lvl="0" marL="228600" marR="0" rtl="0" algn="just">
              <a:lnSpc>
                <a:spcPct val="90000"/>
              </a:lnSpc>
              <a:spcBef>
                <a:spcPts val="1000"/>
              </a:spcBef>
              <a:spcAft>
                <a:spcPts val="0"/>
              </a:spcAft>
              <a:buClr>
                <a:schemeClr val="dk1"/>
              </a:buClr>
              <a:buSzPts val="1800"/>
              <a:buFont typeface="Arial"/>
              <a:buNone/>
            </a:pPr>
            <a:r>
              <a:t/>
            </a:r>
            <a:endParaRPr b="0" i="0" sz="1800" u="none">
              <a:solidFill>
                <a:schemeClr val="dk1"/>
              </a:solidFill>
              <a:latin typeface="Calibri"/>
              <a:ea typeface="Calibri"/>
              <a:cs typeface="Calibri"/>
              <a:sym typeface="Calibri"/>
            </a:endParaRPr>
          </a:p>
          <a:p>
            <a:pPr indent="-228600" lvl="0" marL="228600" marR="0" rtl="0" algn="just">
              <a:lnSpc>
                <a:spcPct val="90000"/>
              </a:lnSpc>
              <a:spcBef>
                <a:spcPts val="1000"/>
              </a:spcBef>
              <a:spcAft>
                <a:spcPts val="0"/>
              </a:spcAft>
              <a:buClr>
                <a:schemeClr val="dk1"/>
              </a:buClr>
              <a:buSzPts val="1800"/>
              <a:buFont typeface="Arial"/>
              <a:buNone/>
            </a:pPr>
            <a:r>
              <a:t/>
            </a:r>
            <a:endParaRPr b="0" i="0" sz="1800" u="none">
              <a:solidFill>
                <a:schemeClr val="dk1"/>
              </a:solidFill>
              <a:latin typeface="Calibri"/>
              <a:ea typeface="Calibri"/>
              <a:cs typeface="Calibri"/>
              <a:sym typeface="Calibri"/>
            </a:endParaRPr>
          </a:p>
          <a:p>
            <a:pPr indent="-114300" lvl="0" marL="228600" marR="0" rtl="0" algn="just">
              <a:lnSpc>
                <a:spcPct val="90000"/>
              </a:lnSpc>
              <a:spcBef>
                <a:spcPts val="1000"/>
              </a:spcBef>
              <a:spcAft>
                <a:spcPts val="0"/>
              </a:spcAft>
              <a:buClr>
                <a:schemeClr val="dk1"/>
              </a:buClr>
              <a:buSzPts val="1800"/>
              <a:buFont typeface="Arial"/>
              <a:buNone/>
            </a:pPr>
            <a:r>
              <a:t/>
            </a:r>
            <a:endParaRPr b="0" i="0" sz="1800" u="none">
              <a:solidFill>
                <a:schemeClr val="dk1"/>
              </a:solidFill>
              <a:latin typeface="Calibri"/>
              <a:ea typeface="Calibri"/>
              <a:cs typeface="Calibri"/>
              <a:sym typeface="Calibri"/>
            </a:endParaRPr>
          </a:p>
          <a:p>
            <a:pPr indent="-114300" lvl="0" marL="228600" marR="0" rtl="0" algn="l">
              <a:lnSpc>
                <a:spcPct val="90000"/>
              </a:lnSpc>
              <a:spcBef>
                <a:spcPts val="1000"/>
              </a:spcBef>
              <a:spcAft>
                <a:spcPts val="0"/>
              </a:spcAft>
              <a:buClr>
                <a:schemeClr val="dk1"/>
              </a:buClr>
              <a:buSzPts val="1800"/>
              <a:buFont typeface="Arial"/>
              <a:buNone/>
            </a:pPr>
            <a:r>
              <a:t/>
            </a:r>
            <a:endParaRPr b="0" i="0" sz="1800" u="none">
              <a:solidFill>
                <a:schemeClr val="dk1"/>
              </a:solidFill>
              <a:latin typeface="Calibri"/>
              <a:ea typeface="Calibri"/>
              <a:cs typeface="Calibri"/>
              <a:sym typeface="Calibri"/>
            </a:endParaRPr>
          </a:p>
        </p:txBody>
      </p:sp>
      <p:pic>
        <p:nvPicPr>
          <p:cNvPr descr="A screenshot of a cell phone&#10;&#10;Description generated with very high confidence" id="259" name="Google Shape;259;p33"/>
          <p:cNvPicPr preferRelativeResize="0"/>
          <p:nvPr/>
        </p:nvPicPr>
        <p:blipFill rotWithShape="1">
          <a:blip r:embed="rId3">
            <a:alphaModFix/>
          </a:blip>
          <a:srcRect b="0" l="0" r="0" t="0"/>
          <a:stretch/>
        </p:blipFill>
        <p:spPr>
          <a:xfrm>
            <a:off x="6173787" y="965200"/>
            <a:ext cx="4483100" cy="4773612"/>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3" name="Shape 263"/>
        <p:cNvGrpSpPr/>
        <p:nvPr/>
      </p:nvGrpSpPr>
      <p:grpSpPr>
        <a:xfrm>
          <a:off x="0" y="0"/>
          <a:ext cx="0" cy="0"/>
          <a:chOff x="0" y="0"/>
          <a:chExt cx="0" cy="0"/>
        </a:xfrm>
      </p:grpSpPr>
      <p:sp>
        <p:nvSpPr>
          <p:cNvPr id="264" name="Google Shape;264;p34"/>
          <p:cNvSpPr txBox="1"/>
          <p:nvPr>
            <p:ph type="title"/>
          </p:nvPr>
        </p:nvSpPr>
        <p:spPr>
          <a:xfrm>
            <a:off x="838200" y="365125"/>
            <a:ext cx="10515600" cy="1325562"/>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2800"/>
              <a:buFont typeface="Calibri"/>
              <a:buNone/>
            </a:pPr>
            <a:r>
              <a:rPr b="0" i="0" lang="en-US" sz="2800" u="none">
                <a:solidFill>
                  <a:schemeClr val="dk1"/>
                </a:solidFill>
                <a:latin typeface="Calibri"/>
                <a:ea typeface="Calibri"/>
                <a:cs typeface="Calibri"/>
                <a:sym typeface="Calibri"/>
              </a:rPr>
              <a:t>Training process of the GMM-based VC method using a parallel dataset</a:t>
            </a:r>
            <a:endParaRPr/>
          </a:p>
        </p:txBody>
      </p:sp>
      <p:pic>
        <p:nvPicPr>
          <p:cNvPr descr="A screenshot of text&#10;&#10;Description generated with very high confidence" id="265" name="Google Shape;265;p34"/>
          <p:cNvPicPr preferRelativeResize="0"/>
          <p:nvPr>
            <p:ph idx="4294967295" type="body"/>
          </p:nvPr>
        </p:nvPicPr>
        <p:blipFill rotWithShape="1">
          <a:blip r:embed="rId3">
            <a:alphaModFix/>
          </a:blip>
          <a:srcRect b="0" l="0" r="0" t="0"/>
          <a:stretch/>
        </p:blipFill>
        <p:spPr>
          <a:xfrm>
            <a:off x="2309812" y="1822450"/>
            <a:ext cx="7572375" cy="435292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9" name="Shape 269"/>
        <p:cNvGrpSpPr/>
        <p:nvPr/>
      </p:nvGrpSpPr>
      <p:grpSpPr>
        <a:xfrm>
          <a:off x="0" y="0"/>
          <a:ext cx="0" cy="0"/>
          <a:chOff x="0" y="0"/>
          <a:chExt cx="0" cy="0"/>
        </a:xfrm>
      </p:grpSpPr>
      <p:sp>
        <p:nvSpPr>
          <p:cNvPr id="270" name="Google Shape;270;p35"/>
          <p:cNvSpPr txBox="1"/>
          <p:nvPr>
            <p:ph type="title"/>
          </p:nvPr>
        </p:nvSpPr>
        <p:spPr>
          <a:xfrm>
            <a:off x="838200" y="365125"/>
            <a:ext cx="10515600" cy="132556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en-US" sz="4400" u="none">
                <a:solidFill>
                  <a:schemeClr val="dk1"/>
                </a:solidFill>
                <a:latin typeface="Calibri"/>
                <a:ea typeface="Calibri"/>
                <a:cs typeface="Calibri"/>
                <a:sym typeface="Calibri"/>
              </a:rPr>
              <a:t>Results on training GMM (Sprocket) on Obama Voice Samples</a:t>
            </a:r>
            <a:endParaRPr/>
          </a:p>
        </p:txBody>
      </p:sp>
      <p:sp>
        <p:nvSpPr>
          <p:cNvPr id="271" name="Google Shape;271;p35"/>
          <p:cNvSpPr txBox="1"/>
          <p:nvPr>
            <p:ph idx="1" type="body"/>
          </p:nvPr>
        </p:nvSpPr>
        <p:spPr>
          <a:xfrm>
            <a:off x="838200" y="1825625"/>
            <a:ext cx="10515600" cy="27686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Downloaded, cleaned and cropped approximately 2 minutes of Obama’s voice.</a:t>
            </a:r>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Trained the GMM on Obama’s voice and Tacotron’s voice. </a:t>
            </a:r>
            <a:endParaRPr/>
          </a:p>
          <a:p>
            <a:pPr indent="-228600" lvl="0" marL="228600" marR="0" rtl="0" algn="l">
              <a:lnSpc>
                <a:spcPct val="90000"/>
              </a:lnSpc>
              <a:spcBef>
                <a:spcPts val="1000"/>
              </a:spcBef>
              <a:spcAft>
                <a:spcPts val="0"/>
              </a:spcAft>
              <a:buClr>
                <a:schemeClr val="dk1"/>
              </a:buClr>
              <a:buSzPts val="2800"/>
              <a:buFont typeface="Arial"/>
              <a:buNone/>
            </a:pPr>
            <a:r>
              <a:t/>
            </a:r>
            <a:endParaRPr b="0" i="0" sz="2800" u="none">
              <a:solidFill>
                <a:schemeClr val="dk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ts val="2800"/>
              <a:buFont typeface="Arial"/>
              <a:buNone/>
            </a:pPr>
            <a:r>
              <a:rPr b="1" i="0" lang="en-US" sz="2800" u="none">
                <a:solidFill>
                  <a:schemeClr val="dk1"/>
                </a:solidFill>
                <a:latin typeface="Calibri"/>
                <a:ea typeface="Calibri"/>
                <a:cs typeface="Calibri"/>
                <a:sym typeface="Calibri"/>
              </a:rPr>
              <a:t>Sample Results:</a:t>
            </a:r>
            <a:endParaRPr/>
          </a:p>
        </p:txBody>
      </p:sp>
      <p:pic>
        <p:nvPicPr>
          <p:cNvPr id="272" name="Google Shape;272;p35"/>
          <p:cNvPicPr preferRelativeResize="0"/>
          <p:nvPr/>
        </p:nvPicPr>
        <p:blipFill rotWithShape="1">
          <a:blip r:embed="rId3">
            <a:alphaModFix/>
          </a:blip>
          <a:srcRect b="0" l="0" r="0" t="0"/>
          <a:stretch/>
        </p:blipFill>
        <p:spPr>
          <a:xfrm>
            <a:off x="1817687" y="4594225"/>
            <a:ext cx="609600" cy="609600"/>
          </a:xfrm>
          <a:prstGeom prst="rect">
            <a:avLst/>
          </a:prstGeom>
          <a:noFill/>
          <a:ln>
            <a:noFill/>
          </a:ln>
        </p:spPr>
      </p:pic>
      <p:pic>
        <p:nvPicPr>
          <p:cNvPr id="273" name="Google Shape;273;p35"/>
          <p:cNvPicPr preferRelativeResize="0"/>
          <p:nvPr/>
        </p:nvPicPr>
        <p:blipFill rotWithShape="1">
          <a:blip r:embed="rId3">
            <a:alphaModFix/>
          </a:blip>
          <a:srcRect b="0" l="0" r="0" t="0"/>
          <a:stretch/>
        </p:blipFill>
        <p:spPr>
          <a:xfrm>
            <a:off x="5715000" y="4594225"/>
            <a:ext cx="609600" cy="609600"/>
          </a:xfrm>
          <a:prstGeom prst="rect">
            <a:avLst/>
          </a:prstGeom>
          <a:noFill/>
          <a:ln>
            <a:noFill/>
          </a:ln>
        </p:spPr>
      </p:pic>
      <p:pic>
        <p:nvPicPr>
          <p:cNvPr id="274" name="Google Shape;274;p35"/>
          <p:cNvPicPr preferRelativeResize="0"/>
          <p:nvPr/>
        </p:nvPicPr>
        <p:blipFill rotWithShape="1">
          <a:blip r:embed="rId3">
            <a:alphaModFix/>
          </a:blip>
          <a:srcRect b="0" l="0" r="0" t="0"/>
          <a:stretch/>
        </p:blipFill>
        <p:spPr>
          <a:xfrm>
            <a:off x="9612312" y="4594225"/>
            <a:ext cx="609600" cy="609600"/>
          </a:xfrm>
          <a:prstGeom prst="rect">
            <a:avLst/>
          </a:prstGeom>
          <a:noFill/>
          <a:ln>
            <a:noFill/>
          </a:ln>
        </p:spPr>
      </p:pic>
      <p:sp>
        <p:nvSpPr>
          <p:cNvPr id="275" name="Google Shape;275;p35"/>
          <p:cNvSpPr txBox="1"/>
          <p:nvPr/>
        </p:nvSpPr>
        <p:spPr>
          <a:xfrm>
            <a:off x="1230312" y="5681662"/>
            <a:ext cx="184150" cy="36988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alibri"/>
              <a:ea typeface="Calibri"/>
              <a:cs typeface="Calibri"/>
              <a:sym typeface="Calibri"/>
            </a:endParaRPr>
          </a:p>
        </p:txBody>
      </p:sp>
      <p:sp>
        <p:nvSpPr>
          <p:cNvPr id="276" name="Google Shape;276;p35"/>
          <p:cNvSpPr txBox="1"/>
          <p:nvPr/>
        </p:nvSpPr>
        <p:spPr>
          <a:xfrm>
            <a:off x="557212" y="5559425"/>
            <a:ext cx="3132137" cy="922337"/>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rPr b="0" i="1" lang="en-US" sz="1800" u="none">
                <a:solidFill>
                  <a:schemeClr val="dk1"/>
                </a:solidFill>
                <a:latin typeface="Calibri"/>
                <a:ea typeface="Calibri"/>
                <a:cs typeface="Calibri"/>
                <a:sym typeface="Calibri"/>
              </a:rPr>
              <a:t>“In developing a strong set of </a:t>
            </a:r>
            <a:endParaRPr/>
          </a:p>
          <a:p>
            <a:pPr indent="0" lvl="0" marL="0" marR="0" rtl="0" algn="ctr">
              <a:lnSpc>
                <a:spcPct val="100000"/>
              </a:lnSpc>
              <a:spcBef>
                <a:spcPts val="0"/>
              </a:spcBef>
              <a:spcAft>
                <a:spcPts val="0"/>
              </a:spcAft>
              <a:buClr>
                <a:schemeClr val="dk1"/>
              </a:buClr>
              <a:buSzPts val="1800"/>
              <a:buFont typeface="Calibri"/>
              <a:buNone/>
            </a:pPr>
            <a:r>
              <a:rPr b="0" i="1" lang="en-US" sz="1800" u="none">
                <a:solidFill>
                  <a:schemeClr val="dk1"/>
                </a:solidFill>
                <a:latin typeface="Calibri"/>
                <a:ea typeface="Calibri"/>
                <a:cs typeface="Calibri"/>
                <a:sym typeface="Calibri"/>
              </a:rPr>
              <a:t>policies to respond to this crisis </a:t>
            </a:r>
            <a:endParaRPr/>
          </a:p>
          <a:p>
            <a:pPr indent="0" lvl="0" marL="0" marR="0" rtl="0" algn="ctr">
              <a:lnSpc>
                <a:spcPct val="100000"/>
              </a:lnSpc>
              <a:spcBef>
                <a:spcPts val="0"/>
              </a:spcBef>
              <a:spcAft>
                <a:spcPts val="0"/>
              </a:spcAft>
              <a:buClr>
                <a:schemeClr val="dk1"/>
              </a:buClr>
              <a:buSzPts val="1800"/>
              <a:buFont typeface="Calibri"/>
              <a:buNone/>
            </a:pPr>
            <a:r>
              <a:rPr b="0" i="1" lang="en-US" sz="1800" u="none">
                <a:solidFill>
                  <a:schemeClr val="dk1"/>
                </a:solidFill>
                <a:latin typeface="Calibri"/>
                <a:ea typeface="Calibri"/>
                <a:cs typeface="Calibri"/>
                <a:sym typeface="Calibri"/>
              </a:rPr>
              <a:t>that we discussed”</a:t>
            </a:r>
            <a:endParaRPr/>
          </a:p>
        </p:txBody>
      </p:sp>
      <p:sp>
        <p:nvSpPr>
          <p:cNvPr id="277" name="Google Shape;277;p35"/>
          <p:cNvSpPr txBox="1"/>
          <p:nvPr/>
        </p:nvSpPr>
        <p:spPr>
          <a:xfrm>
            <a:off x="4392612" y="5543550"/>
            <a:ext cx="3406775" cy="646112"/>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rPr b="0" i="1" lang="en-US" sz="1800" u="none">
                <a:solidFill>
                  <a:schemeClr val="dk1"/>
                </a:solidFill>
                <a:latin typeface="Calibri"/>
                <a:ea typeface="Calibri"/>
                <a:cs typeface="Calibri"/>
                <a:sym typeface="Calibri"/>
              </a:rPr>
              <a:t>“That invests in immediate efforts </a:t>
            </a:r>
            <a:endParaRPr/>
          </a:p>
          <a:p>
            <a:pPr indent="0" lvl="0" marL="0" marR="0" rtl="0" algn="ctr">
              <a:lnSpc>
                <a:spcPct val="100000"/>
              </a:lnSpc>
              <a:spcBef>
                <a:spcPts val="0"/>
              </a:spcBef>
              <a:spcAft>
                <a:spcPts val="0"/>
              </a:spcAft>
              <a:buClr>
                <a:schemeClr val="dk1"/>
              </a:buClr>
              <a:buSzPts val="1800"/>
              <a:buFont typeface="Calibri"/>
              <a:buNone/>
            </a:pPr>
            <a:r>
              <a:rPr b="0" i="1" lang="en-US" sz="1800" u="none">
                <a:solidFill>
                  <a:schemeClr val="dk1"/>
                </a:solidFill>
                <a:latin typeface="Calibri"/>
                <a:ea typeface="Calibri"/>
                <a:cs typeface="Calibri"/>
                <a:sym typeface="Calibri"/>
              </a:rPr>
              <a:t>to create jobs and provide relief”</a:t>
            </a:r>
            <a:endParaRPr/>
          </a:p>
        </p:txBody>
      </p:sp>
      <p:sp>
        <p:nvSpPr>
          <p:cNvPr id="278" name="Google Shape;278;p35"/>
          <p:cNvSpPr txBox="1"/>
          <p:nvPr/>
        </p:nvSpPr>
        <p:spPr>
          <a:xfrm>
            <a:off x="8407400" y="5543550"/>
            <a:ext cx="3017837" cy="923925"/>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rPr b="0" i="1" lang="en-US" sz="1800" u="none">
                <a:solidFill>
                  <a:schemeClr val="dk1"/>
                </a:solidFill>
                <a:latin typeface="Calibri"/>
                <a:ea typeface="Calibri"/>
                <a:cs typeface="Calibri"/>
                <a:sym typeface="Calibri"/>
              </a:rPr>
              <a:t>“For workers who cannot find </a:t>
            </a:r>
            <a:endParaRPr/>
          </a:p>
          <a:p>
            <a:pPr indent="0" lvl="0" marL="0" marR="0" rtl="0" algn="l">
              <a:lnSpc>
                <a:spcPct val="100000"/>
              </a:lnSpc>
              <a:spcBef>
                <a:spcPts val="0"/>
              </a:spcBef>
              <a:spcAft>
                <a:spcPts val="0"/>
              </a:spcAft>
              <a:buClr>
                <a:schemeClr val="dk1"/>
              </a:buClr>
              <a:buSzPts val="1800"/>
              <a:buFont typeface="Calibri"/>
              <a:buNone/>
            </a:pPr>
            <a:r>
              <a:rPr b="0" i="1" lang="en-US" sz="1800" u="none">
                <a:solidFill>
                  <a:schemeClr val="dk1"/>
                </a:solidFill>
                <a:latin typeface="Calibri"/>
                <a:ea typeface="Calibri"/>
                <a:cs typeface="Calibri"/>
                <a:sym typeface="Calibri"/>
              </a:rPr>
              <a:t>work in the increasingly </a:t>
            </a:r>
            <a:endParaRPr/>
          </a:p>
          <a:p>
            <a:pPr indent="0" lvl="0" marL="0" marR="0" rtl="0" algn="l">
              <a:lnSpc>
                <a:spcPct val="100000"/>
              </a:lnSpc>
              <a:spcBef>
                <a:spcPts val="0"/>
              </a:spcBef>
              <a:spcAft>
                <a:spcPts val="0"/>
              </a:spcAft>
              <a:buClr>
                <a:schemeClr val="dk1"/>
              </a:buClr>
              <a:buSzPts val="1800"/>
              <a:buFont typeface="Calibri"/>
              <a:buNone/>
            </a:pPr>
            <a:r>
              <a:rPr b="0" i="1" lang="en-US" sz="1800" u="none">
                <a:solidFill>
                  <a:schemeClr val="dk1"/>
                </a:solidFill>
                <a:latin typeface="Calibri"/>
                <a:ea typeface="Calibri"/>
                <a:cs typeface="Calibri"/>
                <a:sym typeface="Calibri"/>
              </a:rPr>
              <a:t>weak economy”</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2" name="Shape 282"/>
        <p:cNvGrpSpPr/>
        <p:nvPr/>
      </p:nvGrpSpPr>
      <p:grpSpPr>
        <a:xfrm>
          <a:off x="0" y="0"/>
          <a:ext cx="0" cy="0"/>
          <a:chOff x="0" y="0"/>
          <a:chExt cx="0" cy="0"/>
        </a:xfrm>
      </p:grpSpPr>
      <p:sp>
        <p:nvSpPr>
          <p:cNvPr id="283" name="Google Shape;283;p36"/>
          <p:cNvSpPr txBox="1"/>
          <p:nvPr>
            <p:ph type="ctrTitle"/>
          </p:nvPr>
        </p:nvSpPr>
        <p:spPr>
          <a:xfrm>
            <a:off x="942975" y="1122362"/>
            <a:ext cx="10601325" cy="23876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6000"/>
              <a:buFont typeface="Calibri"/>
              <a:buNone/>
            </a:pPr>
            <a:r>
              <a:rPr b="1" i="0" lang="en-US" sz="6000" u="none">
                <a:solidFill>
                  <a:schemeClr val="dk1"/>
                </a:solidFill>
                <a:latin typeface="Calibri"/>
                <a:ea typeface="Calibri"/>
                <a:cs typeface="Calibri"/>
                <a:sym typeface="Calibri"/>
              </a:rPr>
              <a:t>SECTION V:</a:t>
            </a:r>
            <a:br>
              <a:rPr b="1" i="0" lang="en-US" sz="6000" u="none">
                <a:solidFill>
                  <a:schemeClr val="dk1"/>
                </a:solidFill>
                <a:latin typeface="Calibri"/>
                <a:ea typeface="Calibri"/>
                <a:cs typeface="Calibri"/>
                <a:sym typeface="Calibri"/>
              </a:rPr>
            </a:br>
            <a:r>
              <a:rPr b="0" i="0" lang="en-US" sz="4800" u="none">
                <a:solidFill>
                  <a:schemeClr val="dk1"/>
                </a:solidFill>
                <a:latin typeface="Calibri"/>
                <a:ea typeface="Calibri"/>
                <a:cs typeface="Calibri"/>
                <a:sym typeface="Calibri"/>
              </a:rPr>
              <a:t>Final Pipeline</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7" name="Shape 287"/>
        <p:cNvGrpSpPr/>
        <p:nvPr/>
      </p:nvGrpSpPr>
      <p:grpSpPr>
        <a:xfrm>
          <a:off x="0" y="0"/>
          <a:ext cx="0" cy="0"/>
          <a:chOff x="0" y="0"/>
          <a:chExt cx="0" cy="0"/>
        </a:xfrm>
      </p:grpSpPr>
      <p:sp>
        <p:nvSpPr>
          <p:cNvPr id="288" name="Google Shape;288;p37"/>
          <p:cNvSpPr txBox="1"/>
          <p:nvPr>
            <p:ph type="title"/>
          </p:nvPr>
        </p:nvSpPr>
        <p:spPr>
          <a:xfrm>
            <a:off x="838200" y="365125"/>
            <a:ext cx="10515600" cy="132556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en-US" sz="4400" u="none">
                <a:solidFill>
                  <a:schemeClr val="dk1"/>
                </a:solidFill>
                <a:latin typeface="Calibri"/>
                <a:ea typeface="Calibri"/>
                <a:cs typeface="Calibri"/>
                <a:sym typeface="Calibri"/>
              </a:rPr>
              <a:t>Demonstrating Final Pipeline</a:t>
            </a:r>
            <a:endParaRPr/>
          </a:p>
        </p:txBody>
      </p:sp>
      <p:sp>
        <p:nvSpPr>
          <p:cNvPr id="289" name="Google Shape;289;p37"/>
          <p:cNvSpPr txBox="1"/>
          <p:nvPr/>
        </p:nvSpPr>
        <p:spPr>
          <a:xfrm>
            <a:off x="3908425" y="2968625"/>
            <a:ext cx="1905000" cy="1200150"/>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rPr b="1" i="0" lang="en-US" sz="1800" u="none">
                <a:solidFill>
                  <a:schemeClr val="dk1"/>
                </a:solidFill>
                <a:latin typeface="Calibri"/>
                <a:ea typeface="Calibri"/>
                <a:cs typeface="Calibri"/>
                <a:sym typeface="Calibri"/>
              </a:rPr>
              <a:t>Output:</a:t>
            </a:r>
            <a:endParaRPr/>
          </a:p>
          <a:p>
            <a:pPr indent="0" lvl="0" marL="0" marR="0" rtl="0" algn="ctr">
              <a:lnSpc>
                <a:spcPct val="100000"/>
              </a:lnSpc>
              <a:spcBef>
                <a:spcPts val="0"/>
              </a:spcBef>
              <a:spcAft>
                <a:spcPts val="0"/>
              </a:spcAft>
              <a:buClr>
                <a:schemeClr val="dk1"/>
              </a:buClr>
              <a:buSzPts val="1800"/>
              <a:buFont typeface="Calibri"/>
              <a:buNone/>
            </a:pPr>
            <a:r>
              <a:t/>
            </a:r>
            <a:endParaRPr b="1" i="0" sz="1800" u="non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1800"/>
              <a:buFont typeface="Calibri"/>
              <a:buNone/>
            </a:pPr>
            <a:r>
              <a:rPr b="0" i="1" lang="en-US" sz="1800" u="none">
                <a:solidFill>
                  <a:schemeClr val="dk1"/>
                </a:solidFill>
                <a:latin typeface="Calibri"/>
                <a:ea typeface="Calibri"/>
                <a:cs typeface="Calibri"/>
                <a:sym typeface="Calibri"/>
              </a:rPr>
              <a:t>“I love trump.”</a:t>
            </a:r>
            <a:endParaRPr/>
          </a:p>
          <a:p>
            <a:pPr indent="0" lvl="0" marL="0" marR="0" rtl="0" algn="l">
              <a:lnSpc>
                <a:spcPct val="100000"/>
              </a:lnSpc>
              <a:spcBef>
                <a:spcPts val="0"/>
              </a:spcBef>
              <a:spcAft>
                <a:spcPts val="0"/>
              </a:spcAft>
              <a:buNone/>
            </a:pPr>
            <a:r>
              <a:t/>
            </a:r>
            <a:endParaRPr b="0" i="1" sz="1800" u="none">
              <a:solidFill>
                <a:schemeClr val="dk1"/>
              </a:solidFill>
              <a:latin typeface="Calibri"/>
              <a:ea typeface="Calibri"/>
              <a:cs typeface="Calibri"/>
              <a:sym typeface="Calibri"/>
            </a:endParaRPr>
          </a:p>
        </p:txBody>
      </p:sp>
      <p:cxnSp>
        <p:nvCxnSpPr>
          <p:cNvPr id="290" name="Google Shape;290;p37"/>
          <p:cNvCxnSpPr/>
          <p:nvPr/>
        </p:nvCxnSpPr>
        <p:spPr>
          <a:xfrm>
            <a:off x="2797175" y="3548062"/>
            <a:ext cx="882650" cy="0"/>
          </a:xfrm>
          <a:prstGeom prst="straightConnector1">
            <a:avLst/>
          </a:prstGeom>
          <a:noFill/>
          <a:ln cap="flat" cmpd="sng" w="9525">
            <a:solidFill>
              <a:schemeClr val="accent1"/>
            </a:solidFill>
            <a:prstDash val="solid"/>
            <a:miter lim="800000"/>
            <a:headEnd len="med" w="med" type="none"/>
            <a:tailEnd len="med" w="med" type="triangle"/>
          </a:ln>
        </p:spPr>
      </p:cxnSp>
      <p:cxnSp>
        <p:nvCxnSpPr>
          <p:cNvPr id="291" name="Google Shape;291;p37"/>
          <p:cNvCxnSpPr/>
          <p:nvPr/>
        </p:nvCxnSpPr>
        <p:spPr>
          <a:xfrm>
            <a:off x="5910262" y="3579812"/>
            <a:ext cx="882650" cy="0"/>
          </a:xfrm>
          <a:prstGeom prst="straightConnector1">
            <a:avLst/>
          </a:prstGeom>
          <a:noFill/>
          <a:ln cap="flat" cmpd="sng" w="9525">
            <a:solidFill>
              <a:schemeClr val="accent1"/>
            </a:solidFill>
            <a:prstDash val="solid"/>
            <a:miter lim="800000"/>
            <a:headEnd len="med" w="med" type="none"/>
            <a:tailEnd len="med" w="med" type="triangle"/>
          </a:ln>
        </p:spPr>
      </p:cxnSp>
      <p:cxnSp>
        <p:nvCxnSpPr>
          <p:cNvPr id="292" name="Google Shape;292;p37"/>
          <p:cNvCxnSpPr/>
          <p:nvPr/>
        </p:nvCxnSpPr>
        <p:spPr>
          <a:xfrm>
            <a:off x="7794625" y="3579812"/>
            <a:ext cx="881062" cy="0"/>
          </a:xfrm>
          <a:prstGeom prst="straightConnector1">
            <a:avLst/>
          </a:prstGeom>
          <a:noFill/>
          <a:ln cap="flat" cmpd="sng" w="9525">
            <a:solidFill>
              <a:schemeClr val="accent1"/>
            </a:solidFill>
            <a:prstDash val="solid"/>
            <a:miter lim="800000"/>
            <a:headEnd len="med" w="med" type="none"/>
            <a:tailEnd len="med" w="med" type="triangle"/>
          </a:ln>
        </p:spPr>
      </p:cxnSp>
      <p:sp>
        <p:nvSpPr>
          <p:cNvPr id="293" name="Google Shape;293;p37"/>
          <p:cNvSpPr txBox="1"/>
          <p:nvPr/>
        </p:nvSpPr>
        <p:spPr>
          <a:xfrm>
            <a:off x="1458912" y="4746625"/>
            <a:ext cx="1247775" cy="368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rPr b="0" i="0" lang="en-US" sz="1800" u="none">
                <a:solidFill>
                  <a:schemeClr val="dk1"/>
                </a:solidFill>
                <a:latin typeface="Calibri"/>
                <a:ea typeface="Calibri"/>
                <a:cs typeface="Calibri"/>
                <a:sym typeface="Calibri"/>
              </a:rPr>
              <a:t>Input Voice</a:t>
            </a:r>
            <a:endParaRPr/>
          </a:p>
        </p:txBody>
      </p:sp>
      <p:sp>
        <p:nvSpPr>
          <p:cNvPr id="294" name="Google Shape;294;p37"/>
          <p:cNvSpPr txBox="1"/>
          <p:nvPr/>
        </p:nvSpPr>
        <p:spPr>
          <a:xfrm>
            <a:off x="3819525" y="4746625"/>
            <a:ext cx="2082800" cy="368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rPr b="0" i="0" lang="en-US" sz="1800" u="none">
                <a:solidFill>
                  <a:schemeClr val="dk1"/>
                </a:solidFill>
                <a:latin typeface="Calibri"/>
                <a:ea typeface="Calibri"/>
                <a:cs typeface="Calibri"/>
                <a:sym typeface="Calibri"/>
              </a:rPr>
              <a:t>DeepSpeech Output</a:t>
            </a:r>
            <a:endParaRPr/>
          </a:p>
        </p:txBody>
      </p:sp>
      <p:sp>
        <p:nvSpPr>
          <p:cNvPr id="295" name="Google Shape;295;p37"/>
          <p:cNvSpPr txBox="1"/>
          <p:nvPr/>
        </p:nvSpPr>
        <p:spPr>
          <a:xfrm>
            <a:off x="6351587" y="4746625"/>
            <a:ext cx="1728787" cy="368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rPr b="0" i="0" lang="en-US" sz="1800" u="none">
                <a:solidFill>
                  <a:schemeClr val="dk1"/>
                </a:solidFill>
                <a:latin typeface="Calibri"/>
                <a:ea typeface="Calibri"/>
                <a:cs typeface="Calibri"/>
                <a:sym typeface="Calibri"/>
              </a:rPr>
              <a:t>Tacotron Output</a:t>
            </a:r>
            <a:endParaRPr/>
          </a:p>
        </p:txBody>
      </p:sp>
      <p:sp>
        <p:nvSpPr>
          <p:cNvPr id="296" name="Google Shape;296;p37"/>
          <p:cNvSpPr txBox="1"/>
          <p:nvPr/>
        </p:nvSpPr>
        <p:spPr>
          <a:xfrm>
            <a:off x="8367712" y="4606925"/>
            <a:ext cx="2005012" cy="6477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rPr b="0" i="0" lang="en-US" sz="1800" u="none">
                <a:solidFill>
                  <a:schemeClr val="dk1"/>
                </a:solidFill>
                <a:latin typeface="Calibri"/>
                <a:ea typeface="Calibri"/>
                <a:cs typeface="Calibri"/>
                <a:sym typeface="Calibri"/>
              </a:rPr>
              <a:t>Final Voice</a:t>
            </a:r>
            <a:endParaRPr/>
          </a:p>
          <a:p>
            <a:pPr indent="0" lvl="0" marL="0" marR="0" rtl="0" algn="ctr">
              <a:lnSpc>
                <a:spcPct val="100000"/>
              </a:lnSpc>
              <a:spcBef>
                <a:spcPts val="0"/>
              </a:spcBef>
              <a:spcAft>
                <a:spcPts val="0"/>
              </a:spcAft>
              <a:buClr>
                <a:schemeClr val="dk1"/>
              </a:buClr>
              <a:buSzPts val="1800"/>
              <a:buFont typeface="Calibri"/>
              <a:buNone/>
            </a:pPr>
            <a:r>
              <a:rPr b="0" i="0" lang="en-US" sz="1800" u="none">
                <a:solidFill>
                  <a:schemeClr val="dk1"/>
                </a:solidFill>
                <a:latin typeface="Calibri"/>
                <a:ea typeface="Calibri"/>
                <a:cs typeface="Calibri"/>
                <a:sym typeface="Calibri"/>
              </a:rPr>
              <a:t>Conversion Output</a:t>
            </a:r>
            <a:endParaRPr/>
          </a:p>
        </p:txBody>
      </p:sp>
      <p:pic>
        <p:nvPicPr>
          <p:cNvPr id="297" name="Google Shape;297;p37"/>
          <p:cNvPicPr preferRelativeResize="0"/>
          <p:nvPr/>
        </p:nvPicPr>
        <p:blipFill rotWithShape="1">
          <a:blip r:embed="rId3">
            <a:alphaModFix/>
          </a:blip>
          <a:srcRect b="0" l="0" r="0" t="0"/>
          <a:stretch/>
        </p:blipFill>
        <p:spPr>
          <a:xfrm>
            <a:off x="1687512" y="3275012"/>
            <a:ext cx="609600" cy="609600"/>
          </a:xfrm>
          <a:prstGeom prst="rect">
            <a:avLst/>
          </a:prstGeom>
          <a:noFill/>
          <a:ln>
            <a:noFill/>
          </a:ln>
        </p:spPr>
      </p:pic>
      <p:pic>
        <p:nvPicPr>
          <p:cNvPr id="298" name="Google Shape;298;p37"/>
          <p:cNvPicPr preferRelativeResize="0"/>
          <p:nvPr/>
        </p:nvPicPr>
        <p:blipFill rotWithShape="1">
          <a:blip r:embed="rId3">
            <a:alphaModFix/>
          </a:blip>
          <a:srcRect b="0" l="0" r="0" t="0"/>
          <a:stretch/>
        </p:blipFill>
        <p:spPr>
          <a:xfrm>
            <a:off x="6999287" y="3275012"/>
            <a:ext cx="609600" cy="609600"/>
          </a:xfrm>
          <a:prstGeom prst="rect">
            <a:avLst/>
          </a:prstGeom>
          <a:noFill/>
          <a:ln>
            <a:noFill/>
          </a:ln>
        </p:spPr>
      </p:pic>
      <p:pic>
        <p:nvPicPr>
          <p:cNvPr id="299" name="Google Shape;299;p37"/>
          <p:cNvPicPr preferRelativeResize="0"/>
          <p:nvPr/>
        </p:nvPicPr>
        <p:blipFill rotWithShape="1">
          <a:blip r:embed="rId3">
            <a:alphaModFix/>
          </a:blip>
          <a:srcRect b="0" l="0" r="0" t="0"/>
          <a:stretch/>
        </p:blipFill>
        <p:spPr>
          <a:xfrm>
            <a:off x="9064625" y="3275012"/>
            <a:ext cx="609600" cy="6096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3" name="Shape 303"/>
        <p:cNvGrpSpPr/>
        <p:nvPr/>
      </p:nvGrpSpPr>
      <p:grpSpPr>
        <a:xfrm>
          <a:off x="0" y="0"/>
          <a:ext cx="0" cy="0"/>
          <a:chOff x="0" y="0"/>
          <a:chExt cx="0" cy="0"/>
        </a:xfrm>
      </p:grpSpPr>
      <p:sp>
        <p:nvSpPr>
          <p:cNvPr id="304" name="Google Shape;304;p38"/>
          <p:cNvSpPr txBox="1"/>
          <p:nvPr>
            <p:ph type="title"/>
          </p:nvPr>
        </p:nvSpPr>
        <p:spPr>
          <a:xfrm>
            <a:off x="838200" y="365125"/>
            <a:ext cx="10515600" cy="132556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en-US" sz="4400" u="none">
                <a:solidFill>
                  <a:schemeClr val="dk1"/>
                </a:solidFill>
                <a:latin typeface="Calibri"/>
                <a:ea typeface="Calibri"/>
                <a:cs typeface="Calibri"/>
                <a:sym typeface="Calibri"/>
              </a:rPr>
              <a:t>References</a:t>
            </a:r>
            <a:endParaRPr/>
          </a:p>
        </p:txBody>
      </p:sp>
      <p:sp>
        <p:nvSpPr>
          <p:cNvPr id="305" name="Google Shape;305;p38"/>
          <p:cNvSpPr txBox="1"/>
          <p:nvPr>
            <p:ph idx="1" type="body"/>
          </p:nvPr>
        </p:nvSpPr>
        <p:spPr>
          <a:xfrm>
            <a:off x="838200" y="1825625"/>
            <a:ext cx="10515600" cy="4351337"/>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1400"/>
              <a:buFont typeface="Arial"/>
              <a:buNone/>
            </a:pPr>
            <a:r>
              <a:rPr b="0" i="0" lang="en-US" sz="1400" u="none">
                <a:solidFill>
                  <a:schemeClr val="dk1"/>
                </a:solidFill>
                <a:latin typeface="Calibri"/>
                <a:ea typeface="Calibri"/>
                <a:cs typeface="Calibri"/>
                <a:sym typeface="Calibri"/>
              </a:rPr>
              <a:t>[1] K. Kobayashi, T. Toda, S. Nakamura, "F0 transformation techniques for statistical voice conversion with direct waveform modification with spectral differential," Proc. IEEE SLT, pp. 693-700, Dec. 2016</a:t>
            </a:r>
            <a:endParaRPr b="0" i="0" sz="1400" u="none">
              <a:solidFill>
                <a:schemeClr val="dk1"/>
              </a:solidFill>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1400"/>
              <a:buFont typeface="Arial"/>
              <a:buNone/>
            </a:pPr>
            <a:r>
              <a:rPr b="0" i="0" lang="en-US" sz="1400" u="none">
                <a:solidFill>
                  <a:schemeClr val="dk1"/>
                </a:solidFill>
                <a:latin typeface="Calibri"/>
                <a:ea typeface="Calibri"/>
                <a:cs typeface="Calibri"/>
                <a:sym typeface="Calibri"/>
              </a:rPr>
              <a:t>[2] A. Hannun, C. Case, J. Casper, B. Catanzaro, G. Diamos, E. Elsen, R. Prenger, S. Satheesh, S. Sengupta, A. Coates, A. Y. Ng., ``Deep Speech: Scaling up end-to-endspeech recognition", arXiv:1412.5567v2 [cs.CL] 19 Dec 2014</a:t>
            </a:r>
            <a:endParaRPr/>
          </a:p>
          <a:p>
            <a:pPr indent="0" lvl="0" marL="0" marR="0" rtl="0" algn="l">
              <a:lnSpc>
                <a:spcPct val="90000"/>
              </a:lnSpc>
              <a:spcBef>
                <a:spcPts val="1000"/>
              </a:spcBef>
              <a:spcAft>
                <a:spcPts val="0"/>
              </a:spcAft>
              <a:buClr>
                <a:schemeClr val="dk1"/>
              </a:buClr>
              <a:buSzPts val="1400"/>
              <a:buFont typeface="Arial"/>
              <a:buNone/>
            </a:pPr>
            <a:r>
              <a:rPr b="0" i="0" lang="en-US" sz="1400" u="none">
                <a:solidFill>
                  <a:schemeClr val="dk1"/>
                </a:solidFill>
                <a:latin typeface="Calibri"/>
                <a:ea typeface="Calibri"/>
                <a:cs typeface="Calibri"/>
                <a:sym typeface="Calibri"/>
              </a:rPr>
              <a:t>[3] A.G. Howard, M. Zhu, B. Chen, D. Kalenichenko, W. Wang, T. Weyand, M. Andreetto, H. Adam,``MobileNets: Efficient Convolutional Neural Networks for Mobile Vision Applications," Computer Vision and Pattern Recognition, 17 Apr 2017.</a:t>
            </a:r>
            <a:endParaRPr/>
          </a:p>
          <a:p>
            <a:pPr indent="0" lvl="0" marL="0" marR="0" rtl="0" algn="l">
              <a:lnSpc>
                <a:spcPct val="90000"/>
              </a:lnSpc>
              <a:spcBef>
                <a:spcPts val="1000"/>
              </a:spcBef>
              <a:spcAft>
                <a:spcPts val="0"/>
              </a:spcAft>
              <a:buClr>
                <a:schemeClr val="dk1"/>
              </a:buClr>
              <a:buSzPts val="1400"/>
              <a:buFont typeface="Arial"/>
              <a:buNone/>
            </a:pPr>
            <a:r>
              <a:rPr b="0" i="0" lang="en-US" sz="1400" u="none">
                <a:solidFill>
                  <a:schemeClr val="dk1"/>
                </a:solidFill>
                <a:latin typeface="Calibri"/>
                <a:ea typeface="Calibri"/>
                <a:cs typeface="Calibri"/>
                <a:sym typeface="Calibri"/>
              </a:rPr>
              <a:t>[4] K. R. Krishnamoorthi, ``Quantizing deep convolutional networks for efficient inference: A whitepaper," arXiv:1806.08342v1</a:t>
            </a:r>
            <a:endParaRPr/>
          </a:p>
          <a:p>
            <a:pPr indent="0" lvl="0" marL="0" marR="0" rtl="0" algn="l">
              <a:lnSpc>
                <a:spcPct val="90000"/>
              </a:lnSpc>
              <a:spcBef>
                <a:spcPts val="1000"/>
              </a:spcBef>
              <a:spcAft>
                <a:spcPts val="0"/>
              </a:spcAft>
              <a:buClr>
                <a:schemeClr val="dk1"/>
              </a:buClr>
              <a:buSzPts val="1400"/>
              <a:buFont typeface="Arial"/>
              <a:buNone/>
            </a:pPr>
            <a:r>
              <a:rPr b="0" i="0" lang="en-US" sz="1400" u="none">
                <a:solidFill>
                  <a:schemeClr val="dk1"/>
                </a:solidFill>
                <a:latin typeface="Calibri"/>
                <a:ea typeface="Calibri"/>
                <a:cs typeface="Calibri"/>
                <a:sym typeface="Calibri"/>
              </a:rPr>
              <a:t>[5] Y. Wang, R. Skerry-Ryan, D. Stanton, Y. Wu, R. J. Weiss,N. Jaitly, Z. Yang, Y. Xiao, Z. Chen, S. Bengio, Q. Le,Y. Agiomyrgiannakis, R. Clark, and R. A. Saurous, “Tacotron:Towards end-to-end speech synthesis,” in Proc. Interspeech,Aug. 2017, pp. 4006–4010.</a:t>
            </a:r>
            <a:endParaRPr/>
          </a:p>
          <a:p>
            <a:pPr indent="0" lvl="0" marL="0" marR="0" rtl="0" algn="l">
              <a:lnSpc>
                <a:spcPct val="90000"/>
              </a:lnSpc>
              <a:spcBef>
                <a:spcPts val="1000"/>
              </a:spcBef>
              <a:spcAft>
                <a:spcPts val="0"/>
              </a:spcAft>
              <a:buClr>
                <a:schemeClr val="dk1"/>
              </a:buClr>
              <a:buSzPts val="1400"/>
              <a:buFont typeface="Arial"/>
              <a:buNone/>
            </a:pPr>
            <a:r>
              <a:rPr b="0" i="0" lang="en-US" sz="1400" u="none">
                <a:solidFill>
                  <a:schemeClr val="dk1"/>
                </a:solidFill>
                <a:latin typeface="Calibri"/>
                <a:ea typeface="Calibri"/>
                <a:cs typeface="Calibri"/>
                <a:sym typeface="Calibri"/>
              </a:rPr>
              <a:t>[6] https://github.com/keithito/tacotron</a:t>
            </a:r>
            <a:endParaRPr/>
          </a:p>
          <a:p>
            <a:pPr indent="0" lvl="0" marL="0" marR="0" rtl="0" algn="l">
              <a:lnSpc>
                <a:spcPct val="90000"/>
              </a:lnSpc>
              <a:spcBef>
                <a:spcPts val="1000"/>
              </a:spcBef>
              <a:spcAft>
                <a:spcPts val="0"/>
              </a:spcAft>
              <a:buClr>
                <a:schemeClr val="dk1"/>
              </a:buClr>
              <a:buSzPts val="1400"/>
              <a:buFont typeface="Arial"/>
              <a:buNone/>
            </a:pPr>
            <a:r>
              <a:rPr b="0" i="0" lang="en-US" sz="1400" u="none">
                <a:solidFill>
                  <a:schemeClr val="dk1"/>
                </a:solidFill>
                <a:latin typeface="Calibri"/>
                <a:ea typeface="Calibri"/>
                <a:cs typeface="Calibri"/>
                <a:sym typeface="Calibri"/>
              </a:rPr>
              <a:t>[7] https://github.com/k2kobayashi/sprocket</a:t>
            </a:r>
            <a:endParaRPr/>
          </a:p>
          <a:p>
            <a:pPr indent="0" lvl="0" marL="0" marR="0" rtl="0" algn="l">
              <a:lnSpc>
                <a:spcPct val="90000"/>
              </a:lnSpc>
              <a:spcBef>
                <a:spcPts val="1000"/>
              </a:spcBef>
              <a:spcAft>
                <a:spcPts val="0"/>
              </a:spcAft>
              <a:buClr>
                <a:schemeClr val="dk1"/>
              </a:buClr>
              <a:buSzPts val="1400"/>
              <a:buFont typeface="Arial"/>
              <a:buNone/>
            </a:pPr>
            <a:r>
              <a:rPr b="0" i="0" lang="en-US" sz="1400" u="none">
                <a:solidFill>
                  <a:schemeClr val="dk1"/>
                </a:solidFill>
                <a:latin typeface="Calibri"/>
                <a:ea typeface="Calibri"/>
                <a:cs typeface="Calibri"/>
                <a:sym typeface="Calibri"/>
              </a:rPr>
              <a:t>[8] https://github.com/mozilla/DeepSpeech</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15"/>
          <p:cNvSpPr txBox="1"/>
          <p:nvPr>
            <p:ph type="ctrTitle"/>
          </p:nvPr>
        </p:nvSpPr>
        <p:spPr>
          <a:xfrm>
            <a:off x="942975" y="1122362"/>
            <a:ext cx="10601325" cy="23876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6000"/>
              <a:buFont typeface="Calibri"/>
              <a:buNone/>
            </a:pPr>
            <a:r>
              <a:rPr b="1" i="0" lang="en-US" sz="6000" u="none">
                <a:solidFill>
                  <a:schemeClr val="dk1"/>
                </a:solidFill>
                <a:latin typeface="Calibri"/>
                <a:ea typeface="Calibri"/>
                <a:cs typeface="Calibri"/>
                <a:sym typeface="Calibri"/>
              </a:rPr>
              <a:t>SECTION I:</a:t>
            </a:r>
            <a:br>
              <a:rPr b="1" i="0" lang="en-US" sz="6000" u="none">
                <a:solidFill>
                  <a:schemeClr val="dk1"/>
                </a:solidFill>
                <a:latin typeface="Calibri"/>
                <a:ea typeface="Calibri"/>
                <a:cs typeface="Calibri"/>
                <a:sym typeface="Calibri"/>
              </a:rPr>
            </a:br>
            <a:r>
              <a:rPr b="0" i="0" lang="en-US" sz="4800" u="none">
                <a:solidFill>
                  <a:schemeClr val="dk1"/>
                </a:solidFill>
                <a:latin typeface="Calibri"/>
                <a:ea typeface="Calibri"/>
                <a:cs typeface="Calibri"/>
                <a:sym typeface="Calibri"/>
              </a:rPr>
              <a:t>Optimizing Models for Edge Devices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16"/>
          <p:cNvSpPr txBox="1"/>
          <p:nvPr>
            <p:ph type="title"/>
          </p:nvPr>
        </p:nvSpPr>
        <p:spPr>
          <a:xfrm>
            <a:off x="838200" y="365125"/>
            <a:ext cx="10515600" cy="132556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en-US" sz="4400" u="none">
                <a:solidFill>
                  <a:schemeClr val="dk1"/>
                </a:solidFill>
                <a:latin typeface="Calibri"/>
                <a:ea typeface="Calibri"/>
                <a:cs typeface="Calibri"/>
                <a:sym typeface="Calibri"/>
              </a:rPr>
              <a:t>Reducing a Model For Size and Speed</a:t>
            </a:r>
            <a:endParaRPr/>
          </a:p>
        </p:txBody>
      </p:sp>
      <p:graphicFrame>
        <p:nvGraphicFramePr>
          <p:cNvPr id="105" name="Google Shape;105;p16"/>
          <p:cNvGraphicFramePr/>
          <p:nvPr/>
        </p:nvGraphicFramePr>
        <p:xfrm>
          <a:off x="647700" y="1606550"/>
          <a:ext cx="3000000" cy="3000000"/>
        </p:xfrm>
        <a:graphic>
          <a:graphicData uri="http://schemas.openxmlformats.org/drawingml/2006/table">
            <a:tbl>
              <a:tblPr>
                <a:noFill/>
                <a:tableStyleId>{8038E574-B348-4955-BE85-075E1028B7EF}</a:tableStyleId>
              </a:tblPr>
              <a:tblGrid>
                <a:gridCol w="1409700"/>
                <a:gridCol w="5000625"/>
                <a:gridCol w="4295775"/>
              </a:tblGrid>
              <a:tr h="371475">
                <a:tc>
                  <a:txBody>
                    <a:bodyPr/>
                    <a:lstStyle/>
                    <a:p>
                      <a:pPr indent="0" lvl="0" marL="0" marR="0" rtl="0" algn="l">
                        <a:lnSpc>
                          <a:spcPct val="100000"/>
                        </a:lnSpc>
                        <a:spcBef>
                          <a:spcPts val="0"/>
                        </a:spcBef>
                        <a:spcAft>
                          <a:spcPts val="0"/>
                        </a:spcAft>
                        <a:buClr>
                          <a:srgbClr val="FFFFFF"/>
                        </a:buClr>
                        <a:buSzPts val="1800"/>
                        <a:buFont typeface="Calibri"/>
                        <a:buNone/>
                      </a:pPr>
                      <a:r>
                        <a:rPr b="1" i="0" lang="en-US" sz="1800" u="none" cap="none" strike="noStrike">
                          <a:solidFill>
                            <a:srgbClr val="FFFFFF"/>
                          </a:solidFill>
                          <a:latin typeface="Calibri"/>
                          <a:ea typeface="Calibri"/>
                          <a:cs typeface="Calibri"/>
                          <a:sym typeface="Calibri"/>
                        </a:rPr>
                        <a:t>Method</a:t>
                      </a:r>
                      <a:endParaRPr/>
                    </a:p>
                  </a:txBody>
                  <a:tcPr marT="0" marB="0" marR="0" marL="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accent1"/>
                    </a:solidFill>
                  </a:tcPr>
                </a:tc>
                <a:tc>
                  <a:txBody>
                    <a:bodyPr/>
                    <a:lstStyle/>
                    <a:p>
                      <a:pPr indent="0" lvl="0" marL="0" marR="0" rtl="0" algn="l">
                        <a:lnSpc>
                          <a:spcPct val="100000"/>
                        </a:lnSpc>
                        <a:spcBef>
                          <a:spcPts val="0"/>
                        </a:spcBef>
                        <a:spcAft>
                          <a:spcPts val="0"/>
                        </a:spcAft>
                        <a:buClr>
                          <a:srgbClr val="FFFFFF"/>
                        </a:buClr>
                        <a:buSzPts val="1800"/>
                        <a:buFont typeface="Calibri"/>
                        <a:buNone/>
                      </a:pPr>
                      <a:r>
                        <a:rPr b="1" i="0" lang="en-US" sz="1800" u="none" cap="none" strike="noStrike">
                          <a:solidFill>
                            <a:srgbClr val="FFFFFF"/>
                          </a:solidFill>
                          <a:latin typeface="Calibri"/>
                          <a:ea typeface="Calibri"/>
                          <a:cs typeface="Calibri"/>
                          <a:sym typeface="Calibri"/>
                        </a:rPr>
                        <a:t>Explanation</a:t>
                      </a:r>
                      <a:endParaRPr/>
                    </a:p>
                  </a:txBody>
                  <a:tcPr marT="0" marB="0" marR="0" marL="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accent1"/>
                    </a:solidFill>
                  </a:tcPr>
                </a:tc>
                <a:tc>
                  <a:txBody>
                    <a:bodyPr/>
                    <a:lstStyle/>
                    <a:p>
                      <a:pPr indent="0" lvl="0" marL="0" marR="0" rtl="0" algn="l">
                        <a:lnSpc>
                          <a:spcPct val="100000"/>
                        </a:lnSpc>
                        <a:spcBef>
                          <a:spcPts val="0"/>
                        </a:spcBef>
                        <a:spcAft>
                          <a:spcPts val="0"/>
                        </a:spcAft>
                        <a:buClr>
                          <a:srgbClr val="FFFFFF"/>
                        </a:buClr>
                        <a:buSzPts val="1800"/>
                        <a:buFont typeface="Calibri"/>
                        <a:buNone/>
                      </a:pPr>
                      <a:r>
                        <a:rPr b="1" i="0" lang="en-US" sz="1800" u="none" cap="none" strike="noStrike">
                          <a:solidFill>
                            <a:srgbClr val="FFFFFF"/>
                          </a:solidFill>
                          <a:latin typeface="Calibri"/>
                          <a:ea typeface="Calibri"/>
                          <a:cs typeface="Calibri"/>
                          <a:sym typeface="Calibri"/>
                        </a:rPr>
                        <a:t>Tensorflow Implementation</a:t>
                      </a:r>
                      <a:endParaRPr/>
                    </a:p>
                  </a:txBody>
                  <a:tcPr marT="0" marB="0" marR="0" marL="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accent1"/>
                    </a:solidFill>
                  </a:tcPr>
                </a:tc>
              </a:tr>
              <a:tr h="928675">
                <a:tc>
                  <a:txBody>
                    <a:bodyPr/>
                    <a:lstStyle/>
                    <a:p>
                      <a:pPr indent="0" lvl="0" marL="0" marR="0" rtl="0" algn="l">
                        <a:lnSpc>
                          <a:spcPct val="100000"/>
                        </a:lnSpc>
                        <a:spcBef>
                          <a:spcPts val="0"/>
                        </a:spcBef>
                        <a:spcAft>
                          <a:spcPts val="0"/>
                        </a:spcAft>
                        <a:buClr>
                          <a:srgbClr val="000000"/>
                        </a:buClr>
                        <a:buSzPts val="1800"/>
                        <a:buFont typeface="Calibri"/>
                        <a:buNone/>
                      </a:pPr>
                      <a:r>
                        <a:rPr b="0" i="0" lang="en-US" sz="1800" u="none" cap="none" strike="noStrike">
                          <a:solidFill>
                            <a:srgbClr val="000000"/>
                          </a:solidFill>
                          <a:latin typeface="Calibri"/>
                          <a:ea typeface="Calibri"/>
                          <a:cs typeface="Calibri"/>
                          <a:sym typeface="Calibri"/>
                        </a:rPr>
                        <a:t>Trimming</a:t>
                      </a:r>
                      <a:endParaRPr/>
                    </a:p>
                  </a:txBody>
                  <a:tcPr marT="0" marB="0" marR="0" marL="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CFD5EA"/>
                    </a:solidFill>
                  </a:tcPr>
                </a:tc>
                <a:tc>
                  <a:txBody>
                    <a:bodyPr/>
                    <a:lstStyle/>
                    <a:p>
                      <a:pPr indent="0" lvl="0" marL="0" marR="0" rtl="0" algn="l">
                        <a:lnSpc>
                          <a:spcPct val="100000"/>
                        </a:lnSpc>
                        <a:spcBef>
                          <a:spcPts val="0"/>
                        </a:spcBef>
                        <a:spcAft>
                          <a:spcPts val="0"/>
                        </a:spcAft>
                        <a:buClr>
                          <a:srgbClr val="000000"/>
                        </a:buClr>
                        <a:buSzPts val="1600"/>
                        <a:buFont typeface="Calibri"/>
                        <a:buNone/>
                      </a:pPr>
                      <a:r>
                        <a:rPr b="0" i="0" lang="en-US" sz="1600" u="none" cap="none" strike="noStrike">
                          <a:solidFill>
                            <a:srgbClr val="000000"/>
                          </a:solidFill>
                          <a:latin typeface="Calibri"/>
                          <a:ea typeface="Calibri"/>
                          <a:cs typeface="Calibri"/>
                          <a:sym typeface="Calibri"/>
                        </a:rPr>
                        <a:t>-    Remove train only nodes for faster inference</a:t>
                      </a:r>
                      <a:endParaRPr/>
                    </a:p>
                  </a:txBody>
                  <a:tcPr marT="0" marB="0" marR="0" marL="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CFD5EA"/>
                    </a:solidFill>
                  </a:tcPr>
                </a:tc>
                <a:tc>
                  <a:txBody>
                    <a:bodyPr/>
                    <a:lstStyle/>
                    <a:p>
                      <a:pPr indent="0" lvl="0" marL="0" marR="0" rtl="0" algn="l">
                        <a:lnSpc>
                          <a:spcPct val="100000"/>
                        </a:lnSpc>
                        <a:spcBef>
                          <a:spcPts val="0"/>
                        </a:spcBef>
                        <a:spcAft>
                          <a:spcPts val="0"/>
                        </a:spcAft>
                        <a:buClr>
                          <a:srgbClr val="000000"/>
                        </a:buClr>
                        <a:buSzPts val="1100"/>
                        <a:buFont typeface="Calibri"/>
                        <a:buNone/>
                      </a:pPr>
                      <a:r>
                        <a:rPr b="0" i="0" lang="en-US" sz="1100" u="none" cap="none" strike="noStrike">
                          <a:solidFill>
                            <a:srgbClr val="000000"/>
                          </a:solidFill>
                          <a:latin typeface="Calibri"/>
                          <a:ea typeface="Calibri"/>
                          <a:cs typeface="Calibri"/>
                          <a:sym typeface="Calibri"/>
                        </a:rPr>
                        <a:t>bazel build tensorflow/tools/graph_transforms:transform_graph &amp;&amp; \</a:t>
                      </a:r>
                      <a:br>
                        <a:rPr b="0" i="0" lang="en-US" sz="1100" u="none" cap="none" strike="noStrike">
                          <a:solidFill>
                            <a:srgbClr val="000000"/>
                          </a:solidFill>
                          <a:latin typeface="Calibri"/>
                          <a:ea typeface="Calibri"/>
                          <a:cs typeface="Calibri"/>
                          <a:sym typeface="Calibri"/>
                        </a:rPr>
                      </a:br>
                      <a:r>
                        <a:rPr b="0" i="0" lang="en-US" sz="1100" u="none" cap="none" strike="noStrike">
                          <a:solidFill>
                            <a:srgbClr val="000000"/>
                          </a:solidFill>
                          <a:latin typeface="Calibri"/>
                          <a:ea typeface="Calibri"/>
                          <a:cs typeface="Calibri"/>
                          <a:sym typeface="Calibri"/>
                        </a:rPr>
                        <a:t>bazel-bin/tensorflow/tools/graph_transforms/transform_graph \</a:t>
                      </a:r>
                      <a:br>
                        <a:rPr b="0" i="0" lang="en-US" sz="1100" u="none" cap="none" strike="noStrike">
                          <a:solidFill>
                            <a:srgbClr val="000000"/>
                          </a:solidFill>
                          <a:latin typeface="Calibri"/>
                          <a:ea typeface="Calibri"/>
                          <a:cs typeface="Calibri"/>
                          <a:sym typeface="Calibri"/>
                        </a:rPr>
                      </a:br>
                      <a:r>
                        <a:rPr b="0" i="0" lang="en-US" sz="1100" u="none" cap="none" strike="noStrike">
                          <a:solidFill>
                            <a:srgbClr val="000000"/>
                          </a:solidFill>
                          <a:latin typeface="Calibri"/>
                          <a:ea typeface="Calibri"/>
                          <a:cs typeface="Calibri"/>
                          <a:sym typeface="Calibri"/>
                        </a:rPr>
                        <a:t>--in_graph=/tmp/tensorflow_inception_optimized.pb \</a:t>
                      </a:r>
                      <a:br>
                        <a:rPr b="0" i="0" lang="en-US" sz="1100" u="none" cap="none" strike="noStrike">
                          <a:solidFill>
                            <a:srgbClr val="000000"/>
                          </a:solidFill>
                          <a:latin typeface="Calibri"/>
                          <a:ea typeface="Calibri"/>
                          <a:cs typeface="Calibri"/>
                          <a:sym typeface="Calibri"/>
                        </a:rPr>
                      </a:br>
                      <a:r>
                        <a:rPr b="0" i="0" lang="en-US" sz="1100" u="none" cap="none" strike="noStrike">
                          <a:solidFill>
                            <a:srgbClr val="000000"/>
                          </a:solidFill>
                          <a:latin typeface="Calibri"/>
                          <a:ea typeface="Calibri"/>
                          <a:cs typeface="Calibri"/>
                          <a:sym typeface="Calibri"/>
                        </a:rPr>
                        <a:t>--out_graph=/tmp/tensorflow_inception_quantized.pb \</a:t>
                      </a:r>
                      <a:br>
                        <a:rPr b="0" i="0" lang="en-US" sz="1100" u="none" cap="none" strike="noStrike">
                          <a:solidFill>
                            <a:srgbClr val="000000"/>
                          </a:solidFill>
                          <a:latin typeface="Calibri"/>
                          <a:ea typeface="Calibri"/>
                          <a:cs typeface="Calibri"/>
                          <a:sym typeface="Calibri"/>
                        </a:rPr>
                      </a:br>
                      <a:r>
                        <a:rPr b="0" i="0" lang="en-US" sz="1100" u="none" cap="none" strike="noStrike">
                          <a:solidFill>
                            <a:srgbClr val="000000"/>
                          </a:solidFill>
                          <a:latin typeface="Calibri"/>
                          <a:ea typeface="Calibri"/>
                          <a:cs typeface="Calibri"/>
                          <a:sym typeface="Calibri"/>
                        </a:rPr>
                        <a:t>--inputs='Mul:0' --outputs='softmax:0' --transforms='quantize_weights'</a:t>
                      </a:r>
                      <a:endParaRPr/>
                    </a:p>
                  </a:txBody>
                  <a:tcPr marT="0" marB="0" marR="0" marL="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CFD5EA"/>
                    </a:solidFill>
                  </a:tcPr>
                </a:tc>
              </a:tr>
              <a:tr h="1311275">
                <a:tc>
                  <a:txBody>
                    <a:bodyPr/>
                    <a:lstStyle/>
                    <a:p>
                      <a:pPr indent="0" lvl="0" marL="0" marR="0" rtl="0" algn="l">
                        <a:lnSpc>
                          <a:spcPct val="100000"/>
                        </a:lnSpc>
                        <a:spcBef>
                          <a:spcPts val="0"/>
                        </a:spcBef>
                        <a:spcAft>
                          <a:spcPts val="0"/>
                        </a:spcAft>
                        <a:buClr>
                          <a:srgbClr val="000000"/>
                        </a:buClr>
                        <a:buSzPts val="1800"/>
                        <a:buFont typeface="Calibri"/>
                        <a:buNone/>
                      </a:pPr>
                      <a:r>
                        <a:rPr b="0" i="0" lang="en-US" sz="1800" u="none" cap="none" strike="noStrike">
                          <a:solidFill>
                            <a:srgbClr val="000000"/>
                          </a:solidFill>
                          <a:latin typeface="Calibri"/>
                          <a:ea typeface="Calibri"/>
                          <a:cs typeface="Calibri"/>
                          <a:sym typeface="Calibri"/>
                        </a:rPr>
                        <a:t>Quantization</a:t>
                      </a:r>
                      <a:endParaRPr/>
                    </a:p>
                  </a:txBody>
                  <a:tcPr marT="0" marB="0" marR="0" marL="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9EBF5"/>
                    </a:solidFill>
                  </a:tcPr>
                </a:tc>
                <a:tc>
                  <a:txBody>
                    <a:bodyPr/>
                    <a:lstStyle/>
                    <a:p>
                      <a:pPr indent="-285750" lvl="0" marL="285750" marR="0" rtl="0" algn="l">
                        <a:lnSpc>
                          <a:spcPct val="100000"/>
                        </a:lnSpc>
                        <a:spcBef>
                          <a:spcPts val="0"/>
                        </a:spcBef>
                        <a:spcAft>
                          <a:spcPts val="0"/>
                        </a:spcAft>
                        <a:buClr>
                          <a:srgbClr val="000000"/>
                        </a:buClr>
                        <a:buSzPts val="1600"/>
                        <a:buFont typeface="Calibri"/>
                        <a:buChar char="-"/>
                      </a:pPr>
                      <a:r>
                        <a:rPr b="0" i="0" lang="en-US" sz="1600" u="none" cap="none" strike="noStrike">
                          <a:solidFill>
                            <a:srgbClr val="000000"/>
                          </a:solidFill>
                          <a:latin typeface="Calibri"/>
                          <a:ea typeface="Calibri"/>
                          <a:cs typeface="Calibri"/>
                          <a:sym typeface="Calibri"/>
                        </a:rPr>
                        <a:t>Reduces the model size while also providing up to 3x lower latency </a:t>
                      </a:r>
                      <a:endParaRPr/>
                    </a:p>
                    <a:p>
                      <a:pPr indent="-285750" lvl="0" marL="285750" marR="0" rtl="0" algn="l">
                        <a:lnSpc>
                          <a:spcPct val="100000"/>
                        </a:lnSpc>
                        <a:spcBef>
                          <a:spcPts val="0"/>
                        </a:spcBef>
                        <a:spcAft>
                          <a:spcPts val="0"/>
                        </a:spcAft>
                        <a:buClr>
                          <a:srgbClr val="000000"/>
                        </a:buClr>
                        <a:buSzPts val="1600"/>
                        <a:buFont typeface="Calibri"/>
                        <a:buChar char="-"/>
                      </a:pPr>
                      <a:r>
                        <a:rPr b="0" i="0" lang="en-US" sz="1600" u="none" cap="none" strike="noStrike">
                          <a:solidFill>
                            <a:srgbClr val="000000"/>
                          </a:solidFill>
                          <a:latin typeface="Calibri"/>
                          <a:ea typeface="Calibri"/>
                          <a:cs typeface="Calibri"/>
                          <a:sym typeface="Calibri"/>
                        </a:rPr>
                        <a:t>Little degradation in model accuracy </a:t>
                      </a:r>
                      <a:endParaRPr/>
                    </a:p>
                    <a:p>
                      <a:pPr indent="-285750" lvl="0" marL="285750" marR="0" rtl="0" algn="l">
                        <a:lnSpc>
                          <a:spcPct val="100000"/>
                        </a:lnSpc>
                        <a:spcBef>
                          <a:spcPts val="0"/>
                        </a:spcBef>
                        <a:spcAft>
                          <a:spcPts val="0"/>
                        </a:spcAft>
                        <a:buClr>
                          <a:srgbClr val="000000"/>
                        </a:buClr>
                        <a:buSzPts val="1600"/>
                        <a:buFont typeface="Calibri"/>
                        <a:buChar char="-"/>
                      </a:pPr>
                      <a:r>
                        <a:rPr b="0" i="0" lang="en-US" sz="1600" u="none" cap="none" strike="noStrike">
                          <a:solidFill>
                            <a:srgbClr val="000000"/>
                          </a:solidFill>
                          <a:latin typeface="Calibri"/>
                          <a:ea typeface="Calibri"/>
                          <a:cs typeface="Calibri"/>
                          <a:sym typeface="Calibri"/>
                        </a:rPr>
                        <a:t>quantizes weights to 8-bits of precision from floating-point.</a:t>
                      </a:r>
                      <a:endParaRPr/>
                    </a:p>
                  </a:txBody>
                  <a:tcPr marT="0" marB="0" marR="0" marL="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9EBF5"/>
                    </a:solidFill>
                  </a:tcPr>
                </a:tc>
                <a:tc>
                  <a:txBody>
                    <a:bodyPr/>
                    <a:lstStyle/>
                    <a:p>
                      <a:pPr indent="0" lvl="0" marL="0" marR="0" rtl="0" algn="l">
                        <a:lnSpc>
                          <a:spcPct val="100000"/>
                        </a:lnSpc>
                        <a:spcBef>
                          <a:spcPts val="0"/>
                        </a:spcBef>
                        <a:spcAft>
                          <a:spcPts val="0"/>
                        </a:spcAft>
                        <a:buClr>
                          <a:srgbClr val="000000"/>
                        </a:buClr>
                        <a:buSzPts val="1100"/>
                        <a:buFont typeface="Calibri"/>
                        <a:buNone/>
                      </a:pPr>
                      <a:r>
                        <a:rPr b="0" i="0" lang="en-US" sz="1100" u="none" cap="none" strike="noStrike">
                          <a:solidFill>
                            <a:srgbClr val="000000"/>
                          </a:solidFill>
                          <a:latin typeface="Calibri"/>
                          <a:ea typeface="Calibri"/>
                          <a:cs typeface="Calibri"/>
                          <a:sym typeface="Calibri"/>
                        </a:rPr>
                        <a:t>import tensorflow as tf</a:t>
                      </a:r>
                      <a:br>
                        <a:rPr b="0" i="0" lang="en-US" sz="1100" u="none" cap="none" strike="noStrike">
                          <a:solidFill>
                            <a:srgbClr val="000000"/>
                          </a:solidFill>
                          <a:latin typeface="Calibri"/>
                          <a:ea typeface="Calibri"/>
                          <a:cs typeface="Calibri"/>
                          <a:sym typeface="Calibri"/>
                        </a:rPr>
                      </a:br>
                      <a:r>
                        <a:rPr b="0" i="0" lang="en-US" sz="1100" u="none" cap="none" strike="noStrike">
                          <a:solidFill>
                            <a:srgbClr val="000000"/>
                          </a:solidFill>
                          <a:latin typeface="Calibri"/>
                          <a:ea typeface="Calibri"/>
                          <a:cs typeface="Calibri"/>
                          <a:sym typeface="Calibri"/>
                        </a:rPr>
                        <a:t>converter = tf.lite.TocoConverter.from_saved_model(saved_model_dir)</a:t>
                      </a:r>
                      <a:br>
                        <a:rPr b="0" i="0" lang="en-US" sz="1100" u="none" cap="none" strike="noStrike">
                          <a:solidFill>
                            <a:srgbClr val="000000"/>
                          </a:solidFill>
                          <a:latin typeface="Calibri"/>
                          <a:ea typeface="Calibri"/>
                          <a:cs typeface="Calibri"/>
                          <a:sym typeface="Calibri"/>
                        </a:rPr>
                      </a:br>
                      <a:r>
                        <a:rPr b="0" i="0" lang="en-US" sz="1100" u="none" cap="none" strike="noStrike">
                          <a:solidFill>
                            <a:srgbClr val="000000"/>
                          </a:solidFill>
                          <a:latin typeface="Calibri"/>
                          <a:ea typeface="Calibri"/>
                          <a:cs typeface="Calibri"/>
                          <a:sym typeface="Calibri"/>
                        </a:rPr>
                        <a:t>converter.post_training_quantize = True</a:t>
                      </a:r>
                      <a:br>
                        <a:rPr b="0" i="0" lang="en-US" sz="1100" u="none" cap="none" strike="noStrike">
                          <a:solidFill>
                            <a:srgbClr val="000000"/>
                          </a:solidFill>
                          <a:latin typeface="Calibri"/>
                          <a:ea typeface="Calibri"/>
                          <a:cs typeface="Calibri"/>
                          <a:sym typeface="Calibri"/>
                        </a:rPr>
                      </a:br>
                      <a:r>
                        <a:rPr b="0" i="0" lang="en-US" sz="1100" u="none" cap="none" strike="noStrike">
                          <a:solidFill>
                            <a:srgbClr val="000000"/>
                          </a:solidFill>
                          <a:latin typeface="Calibri"/>
                          <a:ea typeface="Calibri"/>
                          <a:cs typeface="Calibri"/>
                          <a:sym typeface="Calibri"/>
                        </a:rPr>
                        <a:t>tflite_quantized_model = converter.convert()</a:t>
                      </a:r>
                      <a:br>
                        <a:rPr b="0" i="0" lang="en-US" sz="1100" u="none" cap="none" strike="noStrike">
                          <a:solidFill>
                            <a:srgbClr val="000000"/>
                          </a:solidFill>
                          <a:latin typeface="Calibri"/>
                          <a:ea typeface="Calibri"/>
                          <a:cs typeface="Calibri"/>
                          <a:sym typeface="Calibri"/>
                        </a:rPr>
                      </a:br>
                      <a:r>
                        <a:rPr b="0" i="0" lang="en-US" sz="1100" u="none" cap="none" strike="noStrike">
                          <a:solidFill>
                            <a:srgbClr val="000000"/>
                          </a:solidFill>
                          <a:latin typeface="Calibri"/>
                          <a:ea typeface="Calibri"/>
                          <a:cs typeface="Calibri"/>
                          <a:sym typeface="Calibri"/>
                        </a:rPr>
                        <a:t>open("quantized_model.tflite", "wb").write(tflite_quantized_model)</a:t>
                      </a:r>
                      <a:endParaRPr/>
                    </a:p>
                  </a:txBody>
                  <a:tcPr marT="0" marB="0" marR="0" marL="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9EBF5"/>
                    </a:solidFill>
                  </a:tcPr>
                </a:tc>
              </a:tr>
              <a:tr h="1798625">
                <a:tc>
                  <a:txBody>
                    <a:bodyPr/>
                    <a:lstStyle/>
                    <a:p>
                      <a:pPr indent="0" lvl="0" marL="0" marR="0" rtl="0" algn="l">
                        <a:lnSpc>
                          <a:spcPct val="100000"/>
                        </a:lnSpc>
                        <a:spcBef>
                          <a:spcPts val="0"/>
                        </a:spcBef>
                        <a:spcAft>
                          <a:spcPts val="0"/>
                        </a:spcAft>
                        <a:buClr>
                          <a:srgbClr val="000000"/>
                        </a:buClr>
                        <a:buSzPts val="1800"/>
                        <a:buFont typeface="Calibri"/>
                        <a:buNone/>
                      </a:pPr>
                      <a:r>
                        <a:rPr b="0" i="0" lang="en-US" sz="1800" u="none" cap="none" strike="noStrike">
                          <a:solidFill>
                            <a:srgbClr val="000000"/>
                          </a:solidFill>
                          <a:latin typeface="Calibri"/>
                          <a:ea typeface="Calibri"/>
                          <a:cs typeface="Calibri"/>
                          <a:sym typeface="Calibri"/>
                        </a:rPr>
                        <a:t>Memory Mapped</a:t>
                      </a:r>
                      <a:endParaRPr/>
                    </a:p>
                  </a:txBody>
                  <a:tcPr marT="0" marB="0" marR="0" marL="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CFD5EA"/>
                    </a:solidFill>
                  </a:tcPr>
                </a:tc>
                <a:tc>
                  <a:txBody>
                    <a:bodyPr/>
                    <a:lstStyle/>
                    <a:p>
                      <a:pPr indent="-285750" lvl="0" marL="285750" marR="0" rtl="0" algn="l">
                        <a:lnSpc>
                          <a:spcPct val="100000"/>
                        </a:lnSpc>
                        <a:spcBef>
                          <a:spcPts val="0"/>
                        </a:spcBef>
                        <a:spcAft>
                          <a:spcPts val="0"/>
                        </a:spcAft>
                        <a:buClr>
                          <a:srgbClr val="000000"/>
                        </a:buClr>
                        <a:buSzPts val="1600"/>
                        <a:buFont typeface="Calibri"/>
                        <a:buChar char="-"/>
                      </a:pPr>
                      <a:r>
                        <a:rPr b="0" i="0" lang="en-US" sz="1600" u="none" cap="none" strike="noStrike">
                          <a:solidFill>
                            <a:srgbClr val="000000"/>
                          </a:solidFill>
                          <a:latin typeface="Calibri"/>
                          <a:ea typeface="Calibri"/>
                          <a:cs typeface="Calibri"/>
                          <a:sym typeface="Calibri"/>
                        </a:rPr>
                        <a:t>Doesn’t allocates an area of memory on the heap and then copying bytes from disk into it</a:t>
                      </a:r>
                      <a:endParaRPr/>
                    </a:p>
                    <a:p>
                      <a:pPr indent="-285750" lvl="0" marL="285750" marR="0" rtl="0" algn="l">
                        <a:lnSpc>
                          <a:spcPct val="100000"/>
                        </a:lnSpc>
                        <a:spcBef>
                          <a:spcPts val="0"/>
                        </a:spcBef>
                        <a:spcAft>
                          <a:spcPts val="0"/>
                        </a:spcAft>
                        <a:buClr>
                          <a:srgbClr val="000000"/>
                        </a:buClr>
                        <a:buSzPts val="1600"/>
                        <a:buFont typeface="Calibri"/>
                        <a:buChar char="-"/>
                      </a:pPr>
                      <a:r>
                        <a:rPr b="0" i="0" lang="en-US" sz="1600" u="none" cap="none" strike="noStrike">
                          <a:solidFill>
                            <a:srgbClr val="000000"/>
                          </a:solidFill>
                          <a:latin typeface="Calibri"/>
                          <a:ea typeface="Calibri"/>
                          <a:cs typeface="Calibri"/>
                          <a:sym typeface="Calibri"/>
                        </a:rPr>
                        <a:t>Entire contents of a file appear directly in memory. </a:t>
                      </a:r>
                      <a:endParaRPr/>
                    </a:p>
                    <a:p>
                      <a:pPr indent="-285750" lvl="0" marL="285750" marR="0" rtl="0" algn="l">
                        <a:lnSpc>
                          <a:spcPct val="100000"/>
                        </a:lnSpc>
                        <a:spcBef>
                          <a:spcPts val="0"/>
                        </a:spcBef>
                        <a:spcAft>
                          <a:spcPts val="0"/>
                        </a:spcAft>
                        <a:buClr>
                          <a:srgbClr val="000000"/>
                        </a:buClr>
                        <a:buSzPts val="1600"/>
                        <a:buFont typeface="Calibri"/>
                        <a:buChar char="-"/>
                      </a:pPr>
                      <a:r>
                        <a:rPr b="0" i="0" lang="en-US" sz="1600" u="none" cap="none" strike="noStrike">
                          <a:solidFill>
                            <a:srgbClr val="000000"/>
                          </a:solidFill>
                          <a:latin typeface="Calibri"/>
                          <a:ea typeface="Calibri"/>
                          <a:cs typeface="Calibri"/>
                          <a:sym typeface="Calibri"/>
                        </a:rPr>
                        <a:t>Speeds loading</a:t>
                      </a:r>
                      <a:endParaRPr/>
                    </a:p>
                    <a:p>
                      <a:pPr indent="-285750" lvl="0" marL="285750" marR="0" rtl="0" algn="l">
                        <a:lnSpc>
                          <a:spcPct val="100000"/>
                        </a:lnSpc>
                        <a:spcBef>
                          <a:spcPts val="0"/>
                        </a:spcBef>
                        <a:spcAft>
                          <a:spcPts val="0"/>
                        </a:spcAft>
                        <a:buClr>
                          <a:srgbClr val="000000"/>
                        </a:buClr>
                        <a:buSzPts val="1600"/>
                        <a:buFont typeface="Calibri"/>
                        <a:buChar char="-"/>
                      </a:pPr>
                      <a:r>
                        <a:rPr b="0" i="0" lang="en-US" sz="1600" u="none" cap="none" strike="noStrike">
                          <a:solidFill>
                            <a:srgbClr val="000000"/>
                          </a:solidFill>
                          <a:latin typeface="Calibri"/>
                          <a:ea typeface="Calibri"/>
                          <a:cs typeface="Calibri"/>
                          <a:sym typeface="Calibri"/>
                        </a:rPr>
                        <a:t>Reduces paging (increases performance)</a:t>
                      </a:r>
                      <a:endParaRPr/>
                    </a:p>
                    <a:p>
                      <a:pPr indent="-285750" lvl="0" marL="285750" marR="0" rtl="0" algn="l">
                        <a:lnSpc>
                          <a:spcPct val="100000"/>
                        </a:lnSpc>
                        <a:spcBef>
                          <a:spcPts val="0"/>
                        </a:spcBef>
                        <a:spcAft>
                          <a:spcPts val="0"/>
                        </a:spcAft>
                        <a:buClr>
                          <a:srgbClr val="000000"/>
                        </a:buClr>
                        <a:buSzPts val="1600"/>
                        <a:buFont typeface="Calibri"/>
                        <a:buChar char="-"/>
                      </a:pPr>
                      <a:r>
                        <a:rPr b="0" i="0" lang="en-US" sz="1600" u="none" cap="none" strike="noStrike">
                          <a:solidFill>
                            <a:srgbClr val="000000"/>
                          </a:solidFill>
                          <a:latin typeface="Calibri"/>
                          <a:ea typeface="Calibri"/>
                          <a:cs typeface="Calibri"/>
                          <a:sym typeface="Calibri"/>
                        </a:rPr>
                        <a:t>Does not count towards RAM budget for your app</a:t>
                      </a:r>
                      <a:endParaRPr/>
                    </a:p>
                    <a:p>
                      <a:pPr indent="0" lvl="0" marL="0" marR="0" rtl="0" algn="l">
                        <a:spcBef>
                          <a:spcPts val="0"/>
                        </a:spcBef>
                        <a:spcAft>
                          <a:spcPts val="0"/>
                        </a:spcAft>
                        <a:buNone/>
                      </a:pPr>
                      <a:r>
                        <a:t/>
                      </a:r>
                      <a:endParaRPr b="0" i="0" sz="1600" u="none">
                        <a:solidFill>
                          <a:srgbClr val="000000"/>
                        </a:solidFill>
                        <a:latin typeface="Calibri"/>
                        <a:ea typeface="Calibri"/>
                        <a:cs typeface="Calibri"/>
                        <a:sym typeface="Calibri"/>
                      </a:endParaRPr>
                    </a:p>
                  </a:txBody>
                  <a:tcPr marT="0" marB="0" marR="0" marL="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CFD5EA"/>
                    </a:solidFill>
                  </a:tcPr>
                </a:tc>
                <a:tc>
                  <a:txBody>
                    <a:bodyPr/>
                    <a:lstStyle/>
                    <a:p>
                      <a:pPr indent="0" lvl="0" marL="0" marR="0" rtl="0" algn="l">
                        <a:lnSpc>
                          <a:spcPct val="100000"/>
                        </a:lnSpc>
                        <a:spcBef>
                          <a:spcPts val="0"/>
                        </a:spcBef>
                        <a:spcAft>
                          <a:spcPts val="0"/>
                        </a:spcAft>
                        <a:buClr>
                          <a:srgbClr val="000000"/>
                        </a:buClr>
                        <a:buSzPts val="1100"/>
                        <a:buFont typeface="Calibri"/>
                        <a:buNone/>
                      </a:pPr>
                      <a:r>
                        <a:rPr b="0" i="0" lang="en-US" sz="1100" u="none">
                          <a:solidFill>
                            <a:srgbClr val="000000"/>
                          </a:solidFill>
                          <a:latin typeface="Calibri"/>
                          <a:ea typeface="Calibri"/>
                          <a:cs typeface="Calibri"/>
                          <a:sym typeface="Calibri"/>
                        </a:rPr>
                        <a:t>tensorflow::SessionOptions options;</a:t>
                      </a:r>
                      <a:br>
                        <a:rPr b="0" i="0" lang="en-US" sz="1100" u="none">
                          <a:solidFill>
                            <a:srgbClr val="000000"/>
                          </a:solidFill>
                          <a:latin typeface="Calibri"/>
                          <a:ea typeface="Calibri"/>
                          <a:cs typeface="Calibri"/>
                          <a:sym typeface="Calibri"/>
                        </a:rPr>
                      </a:br>
                      <a:r>
                        <a:rPr b="0" i="0" lang="en-US" sz="1100" u="none">
                          <a:solidFill>
                            <a:srgbClr val="000000"/>
                          </a:solidFill>
                          <a:latin typeface="Calibri"/>
                          <a:ea typeface="Calibri"/>
                          <a:cs typeface="Calibri"/>
                          <a:sym typeface="Calibri"/>
                        </a:rPr>
                        <a:t>options.config.mutable_graph_options()</a:t>
                      </a:r>
                      <a:br>
                        <a:rPr b="0" i="0" lang="en-US" sz="1100" u="none">
                          <a:solidFill>
                            <a:srgbClr val="000000"/>
                          </a:solidFill>
                          <a:latin typeface="Calibri"/>
                          <a:ea typeface="Calibri"/>
                          <a:cs typeface="Calibri"/>
                          <a:sym typeface="Calibri"/>
                        </a:rPr>
                      </a:br>
                      <a:r>
                        <a:rPr b="0" i="0" lang="en-US" sz="1100" u="none">
                          <a:solidFill>
                            <a:srgbClr val="000000"/>
                          </a:solidFill>
                          <a:latin typeface="Calibri"/>
                          <a:ea typeface="Calibri"/>
                          <a:cs typeface="Calibri"/>
                          <a:sym typeface="Calibri"/>
                        </a:rPr>
                        <a:t>    -&gt;mutable_optimizer_options()</a:t>
                      </a:r>
                      <a:br>
                        <a:rPr b="0" i="0" lang="en-US" sz="1100" u="none">
                          <a:solidFill>
                            <a:srgbClr val="000000"/>
                          </a:solidFill>
                          <a:latin typeface="Calibri"/>
                          <a:ea typeface="Calibri"/>
                          <a:cs typeface="Calibri"/>
                          <a:sym typeface="Calibri"/>
                        </a:rPr>
                      </a:br>
                      <a:r>
                        <a:rPr b="0" i="0" lang="en-US" sz="1100" u="none">
                          <a:solidFill>
                            <a:srgbClr val="000000"/>
                          </a:solidFill>
                          <a:latin typeface="Calibri"/>
                          <a:ea typeface="Calibri"/>
                          <a:cs typeface="Calibri"/>
                          <a:sym typeface="Calibri"/>
                        </a:rPr>
                        <a:t>    -&gt;set_opt_level(::tensorflow::OptimizerOptions::L0);</a:t>
                      </a:r>
                      <a:br>
                        <a:rPr b="0" i="0" lang="en-US" sz="1100" u="none">
                          <a:solidFill>
                            <a:srgbClr val="000000"/>
                          </a:solidFill>
                          <a:latin typeface="Calibri"/>
                          <a:ea typeface="Calibri"/>
                          <a:cs typeface="Calibri"/>
                          <a:sym typeface="Calibri"/>
                        </a:rPr>
                      </a:br>
                      <a:r>
                        <a:rPr b="0" i="0" lang="en-US" sz="1100" u="none">
                          <a:solidFill>
                            <a:srgbClr val="000000"/>
                          </a:solidFill>
                          <a:latin typeface="Calibri"/>
                          <a:ea typeface="Calibri"/>
                          <a:cs typeface="Calibri"/>
                          <a:sym typeface="Calibri"/>
                        </a:rPr>
                        <a:t>options.env = memmapped_env-&gt;get();</a:t>
                      </a:r>
                      <a:br>
                        <a:rPr b="0" i="0" lang="en-US" sz="1100" u="none">
                          <a:solidFill>
                            <a:srgbClr val="000000"/>
                          </a:solidFill>
                          <a:latin typeface="Calibri"/>
                          <a:ea typeface="Calibri"/>
                          <a:cs typeface="Calibri"/>
                          <a:sym typeface="Calibri"/>
                        </a:rPr>
                      </a:br>
                      <a:br>
                        <a:rPr b="0" i="0" lang="en-US" sz="1100" u="none">
                          <a:solidFill>
                            <a:srgbClr val="000000"/>
                          </a:solidFill>
                          <a:latin typeface="Calibri"/>
                          <a:ea typeface="Calibri"/>
                          <a:cs typeface="Calibri"/>
                          <a:sym typeface="Calibri"/>
                        </a:rPr>
                      </a:br>
                      <a:r>
                        <a:rPr b="0" i="0" lang="en-US" sz="1100" u="none">
                          <a:solidFill>
                            <a:srgbClr val="000000"/>
                          </a:solidFill>
                          <a:latin typeface="Calibri"/>
                          <a:ea typeface="Calibri"/>
                          <a:cs typeface="Calibri"/>
                          <a:sym typeface="Calibri"/>
                        </a:rPr>
                        <a:t>tensorflow::Session* session_pointer = nullptr;</a:t>
                      </a:r>
                      <a:br>
                        <a:rPr b="0" i="0" lang="en-US" sz="1100" u="none">
                          <a:solidFill>
                            <a:srgbClr val="000000"/>
                          </a:solidFill>
                          <a:latin typeface="Calibri"/>
                          <a:ea typeface="Calibri"/>
                          <a:cs typeface="Calibri"/>
                          <a:sym typeface="Calibri"/>
                        </a:rPr>
                      </a:br>
                      <a:r>
                        <a:rPr b="0" i="0" lang="en-US" sz="1100" u="none">
                          <a:solidFill>
                            <a:srgbClr val="000000"/>
                          </a:solidFill>
                          <a:latin typeface="Calibri"/>
                          <a:ea typeface="Calibri"/>
                          <a:cs typeface="Calibri"/>
                          <a:sym typeface="Calibri"/>
                        </a:rPr>
                        <a:t>tensorflow::Status session_status =</a:t>
                      </a:r>
                      <a:br>
                        <a:rPr b="0" i="0" lang="en-US" sz="1100" u="none">
                          <a:solidFill>
                            <a:srgbClr val="000000"/>
                          </a:solidFill>
                          <a:latin typeface="Calibri"/>
                          <a:ea typeface="Calibri"/>
                          <a:cs typeface="Calibri"/>
                          <a:sym typeface="Calibri"/>
                        </a:rPr>
                      </a:br>
                      <a:r>
                        <a:rPr b="0" i="0" lang="en-US" sz="1100" u="none">
                          <a:solidFill>
                            <a:srgbClr val="000000"/>
                          </a:solidFill>
                          <a:latin typeface="Calibri"/>
                          <a:ea typeface="Calibri"/>
                          <a:cs typeface="Calibri"/>
                          <a:sym typeface="Calibri"/>
                        </a:rPr>
                        <a:t>    tensorflow::NewSession(options, &amp;session_pointer);</a:t>
                      </a:r>
                      <a:endParaRPr/>
                    </a:p>
                  </a:txBody>
                  <a:tcPr marT="0" marB="0" marR="0" marL="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CFD5EA"/>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17"/>
          <p:cNvSpPr txBox="1"/>
          <p:nvPr>
            <p:ph type="title"/>
          </p:nvPr>
        </p:nvSpPr>
        <p:spPr>
          <a:xfrm>
            <a:off x="838200" y="365125"/>
            <a:ext cx="10515600" cy="132556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600"/>
              <a:buFont typeface="Calibri"/>
              <a:buNone/>
            </a:pPr>
            <a:r>
              <a:rPr b="0" i="0" lang="en-US" sz="3600" u="none">
                <a:solidFill>
                  <a:schemeClr val="dk1"/>
                </a:solidFill>
                <a:latin typeface="Calibri"/>
                <a:ea typeface="Calibri"/>
                <a:cs typeface="Calibri"/>
                <a:sym typeface="Calibri"/>
              </a:rPr>
              <a:t>Model Size Decreased when Quantized and Trimmed with TensorflowLite</a:t>
            </a:r>
            <a:endParaRPr/>
          </a:p>
        </p:txBody>
      </p:sp>
      <p:pic>
        <p:nvPicPr>
          <p:cNvPr id="111" name="Google Shape;111;p17"/>
          <p:cNvPicPr preferRelativeResize="0"/>
          <p:nvPr>
            <p:ph idx="1" type="body"/>
          </p:nvPr>
        </p:nvPicPr>
        <p:blipFill rotWithShape="1">
          <a:blip r:embed="rId3">
            <a:alphaModFix/>
          </a:blip>
          <a:srcRect b="0" l="0" r="0" t="0"/>
          <a:stretch/>
        </p:blipFill>
        <p:spPr>
          <a:xfrm>
            <a:off x="1778000" y="1908175"/>
            <a:ext cx="4378325" cy="4452937"/>
          </a:xfrm>
          <a:prstGeom prst="rect">
            <a:avLst/>
          </a:prstGeom>
          <a:noFill/>
          <a:ln>
            <a:noFill/>
          </a:ln>
        </p:spPr>
      </p:pic>
      <p:pic>
        <p:nvPicPr>
          <p:cNvPr id="112" name="Google Shape;112;p17"/>
          <p:cNvPicPr preferRelativeResize="0"/>
          <p:nvPr/>
        </p:nvPicPr>
        <p:blipFill rotWithShape="1">
          <a:blip r:embed="rId4">
            <a:alphaModFix/>
          </a:blip>
          <a:srcRect b="0" l="0" r="0" t="0"/>
          <a:stretch/>
        </p:blipFill>
        <p:spPr>
          <a:xfrm>
            <a:off x="5997575" y="1908175"/>
            <a:ext cx="4378325" cy="4452937"/>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18"/>
          <p:cNvSpPr txBox="1"/>
          <p:nvPr>
            <p:ph type="title"/>
          </p:nvPr>
        </p:nvSpPr>
        <p:spPr>
          <a:xfrm>
            <a:off x="838200" y="365125"/>
            <a:ext cx="10515600" cy="132556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600"/>
              <a:buFont typeface="Calibri"/>
              <a:buNone/>
            </a:pPr>
            <a:r>
              <a:rPr b="0" i="0" lang="en-US" sz="3600" u="none">
                <a:solidFill>
                  <a:schemeClr val="dk1"/>
                </a:solidFill>
                <a:latin typeface="Calibri"/>
                <a:ea typeface="Calibri"/>
                <a:cs typeface="Calibri"/>
                <a:sym typeface="Calibri"/>
              </a:rPr>
              <a:t>Model Speed Increased after Memory Mapping the Model with TensorflowLite</a:t>
            </a:r>
            <a:endParaRPr/>
          </a:p>
        </p:txBody>
      </p:sp>
      <p:pic>
        <p:nvPicPr>
          <p:cNvPr id="118" name="Google Shape;118;p18"/>
          <p:cNvPicPr preferRelativeResize="0"/>
          <p:nvPr>
            <p:ph idx="1" type="body"/>
          </p:nvPr>
        </p:nvPicPr>
        <p:blipFill rotWithShape="1">
          <a:blip r:embed="rId3">
            <a:alphaModFix/>
          </a:blip>
          <a:srcRect b="0" l="0" r="0" t="0"/>
          <a:stretch/>
        </p:blipFill>
        <p:spPr>
          <a:xfrm>
            <a:off x="973137" y="1908175"/>
            <a:ext cx="4378325" cy="4452937"/>
          </a:xfrm>
          <a:prstGeom prst="rect">
            <a:avLst/>
          </a:prstGeom>
          <a:noFill/>
          <a:ln>
            <a:noFill/>
          </a:ln>
        </p:spPr>
      </p:pic>
      <p:pic>
        <p:nvPicPr>
          <p:cNvPr id="119" name="Google Shape;119;p18"/>
          <p:cNvPicPr preferRelativeResize="0"/>
          <p:nvPr/>
        </p:nvPicPr>
        <p:blipFill rotWithShape="1">
          <a:blip r:embed="rId4">
            <a:alphaModFix/>
          </a:blip>
          <a:srcRect b="0" l="0" r="0" t="0"/>
          <a:stretch/>
        </p:blipFill>
        <p:spPr>
          <a:xfrm>
            <a:off x="6259512" y="1908175"/>
            <a:ext cx="4378325" cy="4452937"/>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19"/>
          <p:cNvSpPr txBox="1"/>
          <p:nvPr>
            <p:ph type="ctrTitle"/>
          </p:nvPr>
        </p:nvSpPr>
        <p:spPr>
          <a:xfrm>
            <a:off x="750887" y="1122362"/>
            <a:ext cx="10793412" cy="23876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6000"/>
              <a:buFont typeface="Calibri"/>
              <a:buNone/>
            </a:pPr>
            <a:r>
              <a:rPr b="1" i="0" lang="en-US" sz="6000" u="none">
                <a:solidFill>
                  <a:schemeClr val="dk1"/>
                </a:solidFill>
                <a:latin typeface="Calibri"/>
                <a:ea typeface="Calibri"/>
                <a:cs typeface="Calibri"/>
                <a:sym typeface="Calibri"/>
              </a:rPr>
              <a:t>SECTION II:</a:t>
            </a:r>
            <a:br>
              <a:rPr b="1" i="0" lang="en-US" sz="6000" u="none">
                <a:solidFill>
                  <a:schemeClr val="dk1"/>
                </a:solidFill>
                <a:latin typeface="Calibri"/>
                <a:ea typeface="Calibri"/>
                <a:cs typeface="Calibri"/>
                <a:sym typeface="Calibri"/>
              </a:rPr>
            </a:br>
            <a:r>
              <a:rPr b="0" i="0" lang="en-US" sz="4800" u="none">
                <a:solidFill>
                  <a:schemeClr val="dk1"/>
                </a:solidFill>
                <a:latin typeface="Calibri"/>
                <a:ea typeface="Calibri"/>
                <a:cs typeface="Calibri"/>
                <a:sym typeface="Calibri"/>
              </a:rPr>
              <a:t>DeepSpeech (End to End Speech Synthesis)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Google Shape;129;p20"/>
          <p:cNvSpPr txBox="1"/>
          <p:nvPr>
            <p:ph type="title"/>
          </p:nvPr>
        </p:nvSpPr>
        <p:spPr>
          <a:xfrm>
            <a:off x="838200" y="365125"/>
            <a:ext cx="10515600" cy="132556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en-US" sz="4400" u="none">
                <a:solidFill>
                  <a:schemeClr val="dk1"/>
                </a:solidFill>
                <a:latin typeface="Calibri"/>
                <a:ea typeface="Calibri"/>
                <a:cs typeface="Calibri"/>
                <a:sym typeface="Calibri"/>
              </a:rPr>
              <a:t>DeepSpeech tried to replace a multistage recognition pipeline</a:t>
            </a:r>
            <a:endParaRPr/>
          </a:p>
        </p:txBody>
      </p:sp>
      <p:grpSp>
        <p:nvGrpSpPr>
          <p:cNvPr id="130" name="Google Shape;130;p20"/>
          <p:cNvGrpSpPr/>
          <p:nvPr/>
        </p:nvGrpSpPr>
        <p:grpSpPr>
          <a:xfrm>
            <a:off x="315912" y="2144725"/>
            <a:ext cx="11495087" cy="1577963"/>
            <a:chOff x="0" y="0"/>
            <a:chExt cx="2147483647" cy="2147483647"/>
          </a:xfrm>
        </p:grpSpPr>
        <p:sp>
          <p:nvSpPr>
            <p:cNvPr id="131" name="Google Shape;131;p20"/>
            <p:cNvSpPr txBox="1"/>
            <p:nvPr/>
          </p:nvSpPr>
          <p:spPr>
            <a:xfrm>
              <a:off x="1120515177" y="681261748"/>
              <a:ext cx="294872169" cy="1273687938"/>
            </a:xfrm>
            <a:prstGeom prst="rect">
              <a:avLst/>
            </a:prstGeom>
            <a:gradFill>
              <a:gsLst>
                <a:gs pos="0">
                  <a:srgbClr val="FFDD9C"/>
                </a:gs>
                <a:gs pos="50000">
                  <a:srgbClr val="FFD78E"/>
                </a:gs>
                <a:gs pos="100000">
                  <a:srgbClr val="FFD479"/>
                </a:gs>
              </a:gsLst>
              <a:lin ang="5400000" scaled="0"/>
            </a:gradFill>
            <a:ln cap="flat" cmpd="sng" w="9525">
              <a:solidFill>
                <a:srgbClr val="FFC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Calibri"/>
                <a:buNone/>
              </a:pPr>
              <a:r>
                <a:rPr b="1" i="0" lang="en-US" sz="1800" u="none" cap="none" strike="noStrike">
                  <a:solidFill>
                    <a:srgbClr val="000000"/>
                  </a:solidFill>
                  <a:latin typeface="Calibri"/>
                  <a:ea typeface="Calibri"/>
                  <a:cs typeface="Calibri"/>
                  <a:sym typeface="Calibri"/>
                </a:rPr>
                <a:t>Phoneme Model</a:t>
              </a:r>
              <a:endParaRPr/>
            </a:p>
          </p:txBody>
        </p:sp>
        <p:sp>
          <p:nvSpPr>
            <p:cNvPr id="132" name="Google Shape;132;p20"/>
            <p:cNvSpPr txBox="1"/>
            <p:nvPr/>
          </p:nvSpPr>
          <p:spPr>
            <a:xfrm>
              <a:off x="1486563280" y="681261748"/>
              <a:ext cx="294872169" cy="1273687938"/>
            </a:xfrm>
            <a:prstGeom prst="rect">
              <a:avLst/>
            </a:prstGeom>
            <a:gradFill>
              <a:gsLst>
                <a:gs pos="0">
                  <a:srgbClr val="FFDD9C"/>
                </a:gs>
                <a:gs pos="50000">
                  <a:srgbClr val="FFD78E"/>
                </a:gs>
                <a:gs pos="100000">
                  <a:srgbClr val="FFD479"/>
                </a:gs>
              </a:gsLst>
              <a:lin ang="5400000" scaled="0"/>
            </a:gradFill>
            <a:ln cap="flat" cmpd="sng" w="9525">
              <a:solidFill>
                <a:srgbClr val="FFC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Calibri"/>
                <a:buNone/>
              </a:pPr>
              <a:r>
                <a:rPr b="1" i="0" lang="en-US" sz="1800" u="none" cap="none" strike="noStrike">
                  <a:solidFill>
                    <a:srgbClr val="000000"/>
                  </a:solidFill>
                  <a:latin typeface="Calibri"/>
                  <a:ea typeface="Calibri"/>
                  <a:cs typeface="Calibri"/>
                  <a:sym typeface="Calibri"/>
                </a:rPr>
                <a:t>Language Model</a:t>
              </a:r>
              <a:endParaRPr/>
            </a:p>
          </p:txBody>
        </p:sp>
        <p:sp>
          <p:nvSpPr>
            <p:cNvPr id="133" name="Google Shape;133;p20"/>
            <p:cNvSpPr txBox="1"/>
            <p:nvPr/>
          </p:nvSpPr>
          <p:spPr>
            <a:xfrm>
              <a:off x="1852611477" y="681261748"/>
              <a:ext cx="294872169" cy="1273687938"/>
            </a:xfrm>
            <a:prstGeom prst="rect">
              <a:avLst/>
            </a:prstGeom>
            <a:gradFill>
              <a:gsLst>
                <a:gs pos="0">
                  <a:srgbClr val="F7BDA4"/>
                </a:gs>
                <a:gs pos="50000">
                  <a:srgbClr val="F5B195"/>
                </a:gs>
                <a:gs pos="100000">
                  <a:srgbClr val="F8A581"/>
                </a:gs>
              </a:gsLst>
              <a:lin ang="5400000" scaled="0"/>
            </a:gradFill>
            <a:ln cap="flat"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Calibri"/>
                <a:buNone/>
              </a:pPr>
              <a:r>
                <a:rPr b="1" i="0" lang="en-US" sz="1800" u="none" cap="none" strike="noStrike">
                  <a:solidFill>
                    <a:srgbClr val="000000"/>
                  </a:solidFill>
                  <a:latin typeface="Calibri"/>
                  <a:ea typeface="Calibri"/>
                  <a:cs typeface="Calibri"/>
                  <a:sym typeface="Calibri"/>
                </a:rPr>
                <a:t>Output</a:t>
              </a:r>
              <a:endParaRPr/>
            </a:p>
          </p:txBody>
        </p:sp>
        <p:sp>
          <p:nvSpPr>
            <p:cNvPr id="134" name="Google Shape;134;p20"/>
            <p:cNvSpPr txBox="1"/>
            <p:nvPr/>
          </p:nvSpPr>
          <p:spPr>
            <a:xfrm>
              <a:off x="754466979" y="681261748"/>
              <a:ext cx="294872169" cy="1273687938"/>
            </a:xfrm>
            <a:prstGeom prst="rect">
              <a:avLst/>
            </a:prstGeom>
            <a:gradFill>
              <a:gsLst>
                <a:gs pos="0">
                  <a:srgbClr val="A8B7DF"/>
                </a:gs>
                <a:gs pos="50000">
                  <a:srgbClr val="9AABD9"/>
                </a:gs>
                <a:gs pos="100000">
                  <a:srgbClr val="879ED7"/>
                </a:gs>
              </a:gsLst>
              <a:lin ang="5400000" scaled="0"/>
            </a:gra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Calibri"/>
                <a:buNone/>
              </a:pPr>
              <a:r>
                <a:rPr b="1" i="0" lang="en-US" sz="1800" u="none" cap="none" strike="noStrike">
                  <a:solidFill>
                    <a:srgbClr val="000000"/>
                  </a:solidFill>
                  <a:latin typeface="Calibri"/>
                  <a:ea typeface="Calibri"/>
                  <a:cs typeface="Calibri"/>
                  <a:sym typeface="Calibri"/>
                </a:rPr>
                <a:t>Phoneme Prediction</a:t>
              </a:r>
              <a:endParaRPr/>
            </a:p>
          </p:txBody>
        </p:sp>
        <p:sp>
          <p:nvSpPr>
            <p:cNvPr id="135" name="Google Shape;135;p20"/>
            <p:cNvSpPr txBox="1"/>
            <p:nvPr/>
          </p:nvSpPr>
          <p:spPr>
            <a:xfrm>
              <a:off x="388418782" y="681261748"/>
              <a:ext cx="294872169" cy="1273687938"/>
            </a:xfrm>
            <a:prstGeom prst="rect">
              <a:avLst/>
            </a:prstGeom>
            <a:gradFill>
              <a:gsLst>
                <a:gs pos="0">
                  <a:srgbClr val="A8B7DF"/>
                </a:gs>
                <a:gs pos="50000">
                  <a:srgbClr val="9AABD9"/>
                </a:gs>
                <a:gs pos="100000">
                  <a:srgbClr val="879ED7"/>
                </a:gs>
              </a:gsLst>
              <a:lin ang="5400000" scaled="0"/>
            </a:gra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Calibri"/>
                <a:buNone/>
              </a:pPr>
              <a:r>
                <a:rPr b="1" i="0" lang="en-US" sz="1800" u="none" cap="none" strike="noStrike">
                  <a:solidFill>
                    <a:srgbClr val="000000"/>
                  </a:solidFill>
                  <a:latin typeface="Calibri"/>
                  <a:ea typeface="Calibri"/>
                  <a:cs typeface="Calibri"/>
                  <a:sym typeface="Calibri"/>
                </a:rPr>
                <a:t>Phoneme Prediction</a:t>
              </a:r>
              <a:endParaRPr/>
            </a:p>
          </p:txBody>
        </p:sp>
        <p:sp>
          <p:nvSpPr>
            <p:cNvPr id="136" name="Google Shape;136;p20"/>
            <p:cNvSpPr txBox="1"/>
            <p:nvPr/>
          </p:nvSpPr>
          <p:spPr>
            <a:xfrm>
              <a:off x="22370573" y="681261748"/>
              <a:ext cx="294872169" cy="1273687938"/>
            </a:xfrm>
            <a:prstGeom prst="rect">
              <a:avLst/>
            </a:prstGeom>
            <a:gradFill>
              <a:gsLst>
                <a:gs pos="0">
                  <a:srgbClr val="A8B7DF"/>
                </a:gs>
                <a:gs pos="50000">
                  <a:srgbClr val="9AABD9"/>
                </a:gs>
                <a:gs pos="100000">
                  <a:srgbClr val="879ED7"/>
                </a:gs>
              </a:gsLst>
              <a:lin ang="5400000" scaled="0"/>
            </a:gra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Calibri"/>
                <a:buNone/>
              </a:pPr>
              <a:r>
                <a:rPr b="1" i="0" lang="en-US" sz="1800" u="none" cap="none" strike="noStrike">
                  <a:solidFill>
                    <a:srgbClr val="000000"/>
                  </a:solidFill>
                  <a:latin typeface="Calibri"/>
                  <a:ea typeface="Calibri"/>
                  <a:cs typeface="Calibri"/>
                  <a:sym typeface="Calibri"/>
                </a:rPr>
                <a:t>Feature Extractor</a:t>
              </a:r>
              <a:endParaRPr/>
            </a:p>
          </p:txBody>
        </p:sp>
        <p:sp>
          <p:nvSpPr>
            <p:cNvPr id="137" name="Google Shape;137;p20"/>
            <p:cNvSpPr txBox="1"/>
            <p:nvPr/>
          </p:nvSpPr>
          <p:spPr>
            <a:xfrm>
              <a:off x="0" y="503539038"/>
              <a:ext cx="1071707448" cy="1643944607"/>
            </a:xfrm>
            <a:prstGeom prst="rect">
              <a:avLst/>
            </a:prstGeom>
            <a:noFill/>
            <a:ln cap="flat" cmpd="sng" w="12700">
              <a:solidFill>
                <a:srgbClr val="2F52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alibri"/>
                <a:ea typeface="Calibri"/>
                <a:cs typeface="Calibri"/>
                <a:sym typeface="Calibri"/>
              </a:endParaRPr>
            </a:p>
          </p:txBody>
        </p:sp>
        <p:cxnSp>
          <p:nvCxnSpPr>
            <p:cNvPr id="138" name="Google Shape;138;p20"/>
            <p:cNvCxnSpPr/>
            <p:nvPr/>
          </p:nvCxnSpPr>
          <p:spPr>
            <a:xfrm>
              <a:off x="317242749" y="1318105947"/>
              <a:ext cx="71176022" cy="0"/>
            </a:xfrm>
            <a:prstGeom prst="straightConnector1">
              <a:avLst/>
            </a:prstGeom>
            <a:noFill/>
            <a:ln cap="flat" cmpd="sng" w="9525">
              <a:solidFill>
                <a:schemeClr val="accent1"/>
              </a:solidFill>
              <a:prstDash val="solid"/>
              <a:miter lim="800000"/>
              <a:headEnd len="med" w="med" type="none"/>
              <a:tailEnd len="med" w="med" type="triangle"/>
            </a:ln>
          </p:spPr>
        </p:cxnSp>
        <p:cxnSp>
          <p:nvCxnSpPr>
            <p:cNvPr id="139" name="Google Shape;139;p20"/>
            <p:cNvCxnSpPr/>
            <p:nvPr/>
          </p:nvCxnSpPr>
          <p:spPr>
            <a:xfrm>
              <a:off x="683290946" y="1318105947"/>
              <a:ext cx="71176022" cy="0"/>
            </a:xfrm>
            <a:prstGeom prst="straightConnector1">
              <a:avLst/>
            </a:prstGeom>
            <a:noFill/>
            <a:ln cap="flat" cmpd="sng" w="9525">
              <a:solidFill>
                <a:schemeClr val="accent1"/>
              </a:solidFill>
              <a:prstDash val="solid"/>
              <a:miter lim="800000"/>
              <a:headEnd len="med" w="med" type="none"/>
              <a:tailEnd len="med" w="med" type="triangle"/>
            </a:ln>
          </p:spPr>
        </p:cxnSp>
        <p:cxnSp>
          <p:nvCxnSpPr>
            <p:cNvPr id="140" name="Google Shape;140;p20"/>
            <p:cNvCxnSpPr/>
            <p:nvPr/>
          </p:nvCxnSpPr>
          <p:spPr>
            <a:xfrm>
              <a:off x="1049339144" y="1318105947"/>
              <a:ext cx="71176022" cy="0"/>
            </a:xfrm>
            <a:prstGeom prst="straightConnector1">
              <a:avLst/>
            </a:prstGeom>
            <a:noFill/>
            <a:ln cap="flat" cmpd="sng" w="9525">
              <a:solidFill>
                <a:schemeClr val="accent1"/>
              </a:solidFill>
              <a:prstDash val="solid"/>
              <a:miter lim="800000"/>
              <a:headEnd len="med" w="med" type="none"/>
              <a:tailEnd len="med" w="med" type="triangle"/>
            </a:ln>
          </p:spPr>
        </p:cxnSp>
        <p:cxnSp>
          <p:nvCxnSpPr>
            <p:cNvPr id="141" name="Google Shape;141;p20"/>
            <p:cNvCxnSpPr/>
            <p:nvPr/>
          </p:nvCxnSpPr>
          <p:spPr>
            <a:xfrm>
              <a:off x="1415387341" y="1258864243"/>
              <a:ext cx="71176022" cy="0"/>
            </a:xfrm>
            <a:prstGeom prst="straightConnector1">
              <a:avLst/>
            </a:prstGeom>
            <a:noFill/>
            <a:ln cap="flat" cmpd="sng" w="9525">
              <a:solidFill>
                <a:schemeClr val="accent1"/>
              </a:solidFill>
              <a:prstDash val="solid"/>
              <a:miter lim="800000"/>
              <a:headEnd len="med" w="med" type="none"/>
              <a:tailEnd len="med" w="med" type="triangle"/>
            </a:ln>
          </p:spPr>
        </p:cxnSp>
        <p:cxnSp>
          <p:nvCxnSpPr>
            <p:cNvPr id="142" name="Google Shape;142;p20"/>
            <p:cNvCxnSpPr/>
            <p:nvPr/>
          </p:nvCxnSpPr>
          <p:spPr>
            <a:xfrm>
              <a:off x="1781435538" y="1229244420"/>
              <a:ext cx="71176022" cy="0"/>
            </a:xfrm>
            <a:prstGeom prst="straightConnector1">
              <a:avLst/>
            </a:prstGeom>
            <a:noFill/>
            <a:ln cap="flat" cmpd="sng" w="9525">
              <a:solidFill>
                <a:schemeClr val="accent1"/>
              </a:solidFill>
              <a:prstDash val="solid"/>
              <a:miter lim="800000"/>
              <a:headEnd len="med" w="med" type="none"/>
              <a:tailEnd len="med" w="med" type="triangle"/>
            </a:ln>
          </p:spPr>
        </p:cxnSp>
        <p:sp>
          <p:nvSpPr>
            <p:cNvPr id="143" name="Google Shape;143;p20"/>
            <p:cNvSpPr txBox="1"/>
            <p:nvPr/>
          </p:nvSpPr>
          <p:spPr>
            <a:xfrm>
              <a:off x="63044263" y="0"/>
              <a:ext cx="411294158" cy="50246691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rPr b="1" i="0" lang="en-US" sz="1800" u="none">
                  <a:solidFill>
                    <a:schemeClr val="dk1"/>
                  </a:solidFill>
                  <a:latin typeface="Calibri"/>
                  <a:ea typeface="Calibri"/>
                  <a:cs typeface="Calibri"/>
                  <a:sym typeface="Calibri"/>
                </a:rPr>
                <a:t>Acoustic Model</a:t>
              </a:r>
              <a:endParaRPr/>
            </a:p>
          </p:txBody>
        </p:sp>
      </p:grpSp>
      <p:sp>
        <p:nvSpPr>
          <p:cNvPr id="144" name="Google Shape;144;p20"/>
          <p:cNvSpPr txBox="1"/>
          <p:nvPr/>
        </p:nvSpPr>
        <p:spPr>
          <a:xfrm>
            <a:off x="658812" y="4321175"/>
            <a:ext cx="4054475" cy="14779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rPr b="1" i="0" lang="en-US" sz="1800" u="none">
                <a:solidFill>
                  <a:schemeClr val="dk1"/>
                </a:solidFill>
                <a:latin typeface="Calibri"/>
                <a:ea typeface="Calibri"/>
                <a:cs typeface="Calibri"/>
                <a:sym typeface="Calibri"/>
              </a:rPr>
              <a:t>Disadvantages:</a:t>
            </a:r>
            <a:endParaRPr/>
          </a:p>
          <a:p>
            <a:pPr indent="-114300" lvl="0" marL="0" marR="0" rtl="0" algn="l">
              <a:lnSpc>
                <a:spcPct val="100000"/>
              </a:lnSpc>
              <a:spcBef>
                <a:spcPts val="0"/>
              </a:spcBef>
              <a:spcAft>
                <a:spcPts val="0"/>
              </a:spcAft>
              <a:buClr>
                <a:schemeClr val="dk1"/>
              </a:buClr>
              <a:buSzPts val="1800"/>
              <a:buFont typeface="Calibri"/>
              <a:buAutoNum type="arabicPeriod"/>
            </a:pPr>
            <a:r>
              <a:rPr b="0" i="0" lang="en-US" sz="1800" u="none">
                <a:solidFill>
                  <a:schemeClr val="dk1"/>
                </a:solidFill>
                <a:latin typeface="Calibri"/>
                <a:ea typeface="Calibri"/>
                <a:cs typeface="Calibri"/>
                <a:sym typeface="Calibri"/>
              </a:rPr>
              <a:t>Requires a lot of specialization.</a:t>
            </a:r>
            <a:endParaRPr/>
          </a:p>
          <a:p>
            <a:pPr indent="-114300" lvl="0" marL="0" marR="0" rtl="0" algn="l">
              <a:lnSpc>
                <a:spcPct val="100000"/>
              </a:lnSpc>
              <a:spcBef>
                <a:spcPts val="0"/>
              </a:spcBef>
              <a:spcAft>
                <a:spcPts val="0"/>
              </a:spcAft>
              <a:buClr>
                <a:schemeClr val="dk1"/>
              </a:buClr>
              <a:buSzPts val="1800"/>
              <a:buFont typeface="Calibri"/>
              <a:buAutoNum type="arabicPeriod"/>
            </a:pPr>
            <a:r>
              <a:rPr b="0" i="0" lang="en-US" sz="1800" u="none">
                <a:solidFill>
                  <a:schemeClr val="dk1"/>
                </a:solidFill>
                <a:latin typeface="Calibri"/>
                <a:ea typeface="Calibri"/>
                <a:cs typeface="Calibri"/>
                <a:sym typeface="Calibri"/>
              </a:rPr>
              <a:t>Not robust to noise</a:t>
            </a:r>
            <a:endParaRPr/>
          </a:p>
          <a:p>
            <a:pPr indent="-114300" lvl="0" marL="0" marR="0" rtl="0" algn="l">
              <a:lnSpc>
                <a:spcPct val="100000"/>
              </a:lnSpc>
              <a:spcBef>
                <a:spcPts val="0"/>
              </a:spcBef>
              <a:spcAft>
                <a:spcPts val="0"/>
              </a:spcAft>
              <a:buClr>
                <a:schemeClr val="dk1"/>
              </a:buClr>
              <a:buSzPts val="1800"/>
              <a:buFont typeface="Calibri"/>
              <a:buAutoNum type="arabicPeriod"/>
            </a:pPr>
            <a:r>
              <a:rPr b="0" i="0" lang="en-US" sz="1800" u="none">
                <a:solidFill>
                  <a:schemeClr val="dk1"/>
                </a:solidFill>
                <a:latin typeface="Calibri"/>
                <a:ea typeface="Calibri"/>
                <a:cs typeface="Calibri"/>
                <a:sym typeface="Calibri"/>
              </a:rPr>
              <a:t>Not robust to speaker changes</a:t>
            </a:r>
            <a:endParaRPr b="0" i="0" sz="1800" u="none">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t/>
            </a:r>
            <a:endParaRPr b="0" i="0" sz="1800" u="none">
              <a:solidFill>
                <a:schemeClr val="dk1"/>
              </a:solidFill>
              <a:latin typeface="Calibri"/>
              <a:ea typeface="Calibri"/>
              <a:cs typeface="Calibri"/>
              <a:sym typeface="Calibri"/>
            </a:endParaRPr>
          </a:p>
        </p:txBody>
      </p:sp>
      <p:sp>
        <p:nvSpPr>
          <p:cNvPr id="145" name="Google Shape;145;p20"/>
          <p:cNvSpPr txBox="1"/>
          <p:nvPr/>
        </p:nvSpPr>
        <p:spPr>
          <a:xfrm>
            <a:off x="7299325" y="4321175"/>
            <a:ext cx="4054475" cy="14779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rPr b="1" i="0" lang="en-US" sz="1800" u="none">
                <a:solidFill>
                  <a:schemeClr val="dk1"/>
                </a:solidFill>
                <a:latin typeface="Calibri"/>
                <a:ea typeface="Calibri"/>
                <a:cs typeface="Calibri"/>
                <a:sym typeface="Calibri"/>
              </a:rPr>
              <a:t>Proposal:</a:t>
            </a:r>
            <a:endParaRPr/>
          </a:p>
          <a:p>
            <a:pPr indent="-114300" lvl="0" marL="0" marR="0" rtl="0" algn="l">
              <a:lnSpc>
                <a:spcPct val="100000"/>
              </a:lnSpc>
              <a:spcBef>
                <a:spcPts val="0"/>
              </a:spcBef>
              <a:spcAft>
                <a:spcPts val="0"/>
              </a:spcAft>
              <a:buClr>
                <a:schemeClr val="dk1"/>
              </a:buClr>
              <a:buSzPts val="1800"/>
              <a:buFont typeface="Calibri"/>
              <a:buAutoNum type="arabicPeriod"/>
            </a:pPr>
            <a:r>
              <a:rPr b="0" i="0" lang="en-US" sz="1800" u="none">
                <a:solidFill>
                  <a:schemeClr val="dk1"/>
                </a:solidFill>
                <a:latin typeface="Calibri"/>
                <a:ea typeface="Calibri"/>
                <a:cs typeface="Calibri"/>
                <a:sym typeface="Calibri"/>
              </a:rPr>
              <a:t>Leverage large amounts of data available.</a:t>
            </a:r>
            <a:endParaRPr/>
          </a:p>
          <a:p>
            <a:pPr indent="-114300" lvl="0" marL="0" marR="0" rtl="0" algn="l">
              <a:lnSpc>
                <a:spcPct val="100000"/>
              </a:lnSpc>
              <a:spcBef>
                <a:spcPts val="0"/>
              </a:spcBef>
              <a:spcAft>
                <a:spcPts val="0"/>
              </a:spcAft>
              <a:buClr>
                <a:schemeClr val="dk1"/>
              </a:buClr>
              <a:buSzPts val="1800"/>
              <a:buFont typeface="Calibri"/>
              <a:buAutoNum type="arabicPeriod"/>
            </a:pPr>
            <a:r>
              <a:rPr b="0" i="0" lang="en-US" sz="1800" u="none">
                <a:solidFill>
                  <a:schemeClr val="dk1"/>
                </a:solidFill>
                <a:latin typeface="Calibri"/>
                <a:ea typeface="Calibri"/>
                <a:cs typeface="Calibri"/>
                <a:sym typeface="Calibri"/>
              </a:rPr>
              <a:t>Create an End to End System for Speech Recognition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21"/>
          <p:cNvSpPr txBox="1"/>
          <p:nvPr>
            <p:ph type="title"/>
          </p:nvPr>
        </p:nvSpPr>
        <p:spPr>
          <a:xfrm>
            <a:off x="838200" y="365125"/>
            <a:ext cx="10515600" cy="132556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en-US" sz="4400" u="none">
                <a:solidFill>
                  <a:schemeClr val="dk1"/>
                </a:solidFill>
                <a:latin typeface="Calibri"/>
                <a:ea typeface="Calibri"/>
                <a:cs typeface="Calibri"/>
                <a:sym typeface="Calibri"/>
              </a:rPr>
              <a:t>DeepSpeech uses BRNNs to understand relationships between frame-level features</a:t>
            </a:r>
            <a:endParaRPr/>
          </a:p>
        </p:txBody>
      </p:sp>
      <p:pic>
        <p:nvPicPr>
          <p:cNvPr id="151" name="Google Shape;151;p21"/>
          <p:cNvPicPr preferRelativeResize="0"/>
          <p:nvPr/>
        </p:nvPicPr>
        <p:blipFill rotWithShape="1">
          <a:blip r:embed="rId3">
            <a:alphaModFix/>
          </a:blip>
          <a:srcRect b="0" l="0" r="0" t="0"/>
          <a:stretch/>
        </p:blipFill>
        <p:spPr>
          <a:xfrm>
            <a:off x="1841500" y="1882775"/>
            <a:ext cx="8204200" cy="3810000"/>
          </a:xfrm>
          <a:prstGeom prst="rect">
            <a:avLst/>
          </a:prstGeom>
          <a:noFill/>
          <a:ln>
            <a:noFill/>
          </a:ln>
        </p:spPr>
      </p:pic>
      <p:sp>
        <p:nvSpPr>
          <p:cNvPr id="152" name="Google Shape;152;p21"/>
          <p:cNvSpPr txBox="1"/>
          <p:nvPr/>
        </p:nvSpPr>
        <p:spPr>
          <a:xfrm>
            <a:off x="2405062" y="5692775"/>
            <a:ext cx="4090987" cy="36988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rPr b="0" i="0" lang="en-US" sz="1800" u="none">
                <a:solidFill>
                  <a:schemeClr val="dk1"/>
                </a:solidFill>
                <a:latin typeface="Calibri"/>
                <a:ea typeface="Calibri"/>
                <a:cs typeface="Calibri"/>
                <a:sym typeface="Calibri"/>
              </a:rPr>
              <a:t>Figure: Structure of DeepSpeech Network</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